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6" r:id="rId2"/>
    <p:sldId id="266" r:id="rId3"/>
    <p:sldId id="267" r:id="rId4"/>
    <p:sldId id="268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9" r:id="rId14"/>
    <p:sldId id="271" r:id="rId15"/>
    <p:sldId id="270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267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A44C85EF-65F0-40F9-A6AD-9AF3CEC7E06F}" type="datetimeFigureOut">
              <a:rPr lang="en-GB"/>
              <a:pPr>
                <a:defRPr/>
              </a:pPr>
              <a:t>26/11/2016</a:t>
            </a:fld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1E7EB39C-21C5-44F2-A425-EA353637C9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>
                <a:latin typeface="+mn-lt"/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>
                <a:latin typeface="+mn-lt"/>
                <a:cs typeface="+mn-cs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8274948-7D77-4FA9-AADC-E7B9D3AA226D}" type="datetimeFigureOut">
              <a:rPr lang="en-GB"/>
              <a:pPr>
                <a:defRPr/>
              </a:pPr>
              <a:t>26/11/2016</a:t>
            </a:fld>
            <a:endParaRPr lang="en-GB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2CC9574-654A-4557-9E35-6C8516345C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A7948-DE9F-4002-8D91-F137617BE2D3}" type="datetimeFigureOut">
              <a:rPr lang="en-GB"/>
              <a:pPr>
                <a:defRPr/>
              </a:pPr>
              <a:t>26/11/2016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EAE7E-69BA-4DC3-953B-30E3C36013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63E3A-1BFD-4FD4-8D74-D82579EE25D4}" type="datetimeFigureOut">
              <a:rPr lang="en-GB"/>
              <a:pPr>
                <a:defRPr/>
              </a:pPr>
              <a:t>26/11/2016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C48F9-AF6A-444C-AF83-8418C956E0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01D66-A94C-4A28-9F84-34F2C4F1FF15}" type="datetimeFigureOut">
              <a:rPr lang="en-GB"/>
              <a:pPr>
                <a:defRPr/>
              </a:pPr>
              <a:t>26/11/2016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98986-49F2-442D-A07F-C9A88ADBAD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3934CC-A663-442D-BA12-010F0CDE5270}" type="datetimeFigureOut">
              <a:rPr lang="en-GB"/>
              <a:pPr>
                <a:defRPr/>
              </a:pPr>
              <a:t>26/11/2016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40AFE2-04E8-40D8-87C2-210CE4141C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0CCD3E-3C4F-464E-8543-71882B4BEE81}" type="datetimeFigureOut">
              <a:rPr lang="en-GB"/>
              <a:pPr>
                <a:defRPr/>
              </a:pPr>
              <a:t>26/11/2016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1665CF-4FEC-4A10-80B9-5D51E1FF5C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B698F2-0811-4CF5-8A59-9FF0F05DC129}" type="datetimeFigureOut">
              <a:rPr lang="en-GB"/>
              <a:pPr>
                <a:defRPr/>
              </a:pPr>
              <a:t>26/11/2016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B65635-B76F-4695-A011-3F33F9BBD3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3065A8-FE74-4327-BBDC-0598756BBCE3}" type="datetimeFigureOut">
              <a:rPr lang="en-GB"/>
              <a:pPr>
                <a:defRPr/>
              </a:pPr>
              <a:t>26/11/2016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E0DF73-202C-4F94-A750-C599CF5095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50983-33FB-4DA5-8978-728B9A8752DC}" type="datetimeFigureOut">
              <a:rPr lang="en-GB"/>
              <a:pPr>
                <a:defRPr/>
              </a:pPr>
              <a:t>26/11/2016</a:t>
            </a:fld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25A05-96D9-493A-97AF-3FE4F9551F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E6A4517-9394-4672-8AEE-83E7941420D9}" type="datetimeFigureOut">
              <a:rPr lang="en-GB"/>
              <a:pPr>
                <a:defRPr/>
              </a:pPr>
              <a:t>26/11/2016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DE0BEE-3777-4B7F-BF45-701788934C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  <a:cs typeface="+mn-cs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4AB74EA-ACCD-4E42-8DFD-20FFBEF78EF2}" type="datetimeFigureOut">
              <a:rPr lang="en-GB"/>
              <a:pPr>
                <a:defRPr/>
              </a:pPr>
              <a:t>26/11/2016</a:t>
            </a:fld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147A008-A64F-41A8-9517-53A779B080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05CCC9E-F2C6-4CDA-9974-DEA805258194}" type="datetimeFigureOut">
              <a:rPr lang="en-GB"/>
              <a:pPr>
                <a:defRPr/>
              </a:pPr>
              <a:t>26/11/2016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686B917-1CDC-48DE-B8E5-341B4A530D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6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stice.gov.uk/statistics/youth-justice/custody-data" TargetMode="External"/><Relationship Id="rId2" Type="http://schemas.openxmlformats.org/officeDocument/2006/relationships/hyperlink" Target="http://www.justice.gov.uk/youth-justice/courts-and-orders/disposal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ylibrary.com/?ID=9394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mcs.sagepub.com/content/6/1/53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mcs.sagepub.com/content/6/1/53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Harvard Referencing Workshop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 the essay, identify the website in brackets: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GB" smtClean="0"/>
              <a:t>	e.g. (Justice, 2012)</a:t>
            </a:r>
          </a:p>
          <a:p>
            <a:pPr eaLnBrk="1" hangingPunct="1"/>
            <a:r>
              <a:rPr lang="en-GB" smtClean="0"/>
              <a:t>If you cite different pages from the same website, distinguish them by adding [a], [b] etc after the reference to the website in the essay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GB" smtClean="0"/>
              <a:t>	- match this lettering in the bibliography</a:t>
            </a:r>
          </a:p>
          <a:p>
            <a:pPr eaLnBrk="1" hangingPunct="1"/>
            <a:r>
              <a:rPr lang="en-GB" smtClean="0"/>
              <a:t>In the bibliography, give full details –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GB" smtClean="0"/>
              <a:t>		- URL of website, date accessed in 	alphabetical order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Citing Websites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‘Young offenders may receive a range of court orders if they are convicted, from referral orders as a first court disposal, through custody under a detention and training order (Justice, 2012[a]). As of October 2012, 1,595 youth offenders (under 18 years old) are being held in custody in the secure estate (Justice, 2012[b]).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Examples in the Text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Justice. (2012[a]) </a:t>
            </a:r>
            <a:r>
              <a:rPr lang="en-GB" i="1" smtClean="0"/>
              <a:t>Disposals. </a:t>
            </a:r>
            <a:r>
              <a:rPr lang="en-GB" smtClean="0"/>
              <a:t>[online] Available from: </a:t>
            </a:r>
            <a:r>
              <a:rPr lang="en-GB" smtClean="0">
                <a:hlinkClick r:id="rId2"/>
              </a:rPr>
              <a:t>http://www.justice.gov.uk/youth-justice/courts-and-orders/disposals</a:t>
            </a:r>
            <a:r>
              <a:rPr lang="en-GB" smtClean="0"/>
              <a:t> [Accessed 19 December 2012]</a:t>
            </a:r>
          </a:p>
          <a:p>
            <a:pPr eaLnBrk="1" hangingPunct="1"/>
            <a:r>
              <a:rPr lang="en-GB" smtClean="0"/>
              <a:t>Justice. (2012[b]) </a:t>
            </a:r>
            <a:r>
              <a:rPr lang="en-GB" i="1" smtClean="0"/>
              <a:t>Youth custody data. </a:t>
            </a:r>
            <a:r>
              <a:rPr lang="en-GB" smtClean="0"/>
              <a:t>Available from: </a:t>
            </a:r>
            <a:r>
              <a:rPr lang="en-GB" smtClean="0">
                <a:hlinkClick r:id="rId3"/>
              </a:rPr>
              <a:t>http://www.justice.gov.uk/statistics/youth-justice/custody-data</a:t>
            </a:r>
            <a:r>
              <a:rPr lang="en-GB" smtClean="0"/>
              <a:t> [Accessed 19 December 2012]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Examples in Bibliography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z="3700" smtClean="0">
                <a:effectLst/>
              </a:rPr>
              <a:t>Online/Electronic books/journals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000" smtClean="0"/>
              <a:t>Book on line/electronic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endParaRPr lang="en-GB" sz="2000" smtClean="0"/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GB" sz="2000" smtClean="0"/>
              <a:t>	Elliott, G.C. (2009) </a:t>
            </a:r>
            <a:r>
              <a:rPr lang="en-GB" sz="2000" i="1" smtClean="0"/>
              <a:t>Family Matters</a:t>
            </a:r>
            <a:r>
              <a:rPr lang="en-GB" sz="2000" smtClean="0"/>
              <a:t>. [Online] Oxford: Wiley-Blackwell. Available from: </a:t>
            </a:r>
            <a:r>
              <a:rPr lang="en-GB" sz="2000" smtClean="0">
                <a:hlinkClick r:id="rId2"/>
              </a:rPr>
              <a:t>http://www.mylibrary.com?ID=93941</a:t>
            </a:r>
            <a:r>
              <a:rPr lang="en-GB" sz="2000" smtClean="0"/>
              <a:t> [Accessed 18</a:t>
            </a:r>
            <a:r>
              <a:rPr lang="en-GB" sz="2000" baseline="30000" smtClean="0"/>
              <a:t>th</a:t>
            </a:r>
            <a:r>
              <a:rPr lang="en-GB" sz="2000" smtClean="0"/>
              <a:t> June 2011]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endParaRPr lang="en-GB" smtClean="0"/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Journal article on line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endParaRPr lang="en-GB" sz="2000" smtClean="0"/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GB" sz="2000" smtClean="0"/>
              <a:t>	Gabe, J., Exworthy, M., Jones, I.R and Smith, G. (2012) Towards a sociology of disclosure: the case of surgical performance.  </a:t>
            </a:r>
            <a:r>
              <a:rPr lang="en-GB" sz="2000" i="1" smtClean="0"/>
              <a:t>Sociological Compass</a:t>
            </a:r>
            <a:r>
              <a:rPr lang="en-GB" sz="2000" smtClean="0"/>
              <a:t>. [Online] 6, (11). Available from: doi: 10.1111/j.1751-9020.2012.00490.x [Accessed 4</a:t>
            </a:r>
            <a:r>
              <a:rPr lang="en-GB" sz="2000" baseline="30000" smtClean="0"/>
              <a:t>th</a:t>
            </a:r>
            <a:r>
              <a:rPr lang="en-GB" sz="2000" smtClean="0"/>
              <a:t> February 2013]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mtClean="0">
                <a:effectLst/>
              </a:rPr>
              <a:t>On line journals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What is a DOI?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GB" b="1" smtClean="0"/>
              <a:t>		- </a:t>
            </a:r>
            <a:r>
              <a:rPr lang="en-GB" smtClean="0"/>
              <a:t>digital object identifier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GB" smtClean="0"/>
              <a:t>		- permanent identifier used by publishers 	so article can always be found on line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GB" smtClean="0"/>
              <a:t>		- usually found at start of article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GB" smtClean="0"/>
              <a:t>		- if you use a full-text data base service 	like EBSCO  - is no DOI – use data base 	URL (URL = http://..... [Accessed 18</a:t>
            </a:r>
            <a:r>
              <a:rPr lang="en-GB" baseline="30000" smtClean="0"/>
              <a:t>th</a:t>
            </a:r>
            <a:r>
              <a:rPr lang="en-GB" smtClean="0"/>
              <a:t> June 	2012])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mtClean="0">
                <a:effectLst/>
              </a:rPr>
              <a:t>Useful Guide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i="1" smtClean="0"/>
          </a:p>
          <a:p>
            <a:pPr eaLnBrk="1" hangingPunct="1"/>
            <a:r>
              <a:rPr lang="en-GB" i="1" smtClean="0"/>
              <a:t>Citing and Referencing: Harvard Style.</a:t>
            </a:r>
            <a:r>
              <a:rPr lang="en-GB" smtClean="0"/>
              <a:t> Library of Imperial College, University of London.</a:t>
            </a:r>
          </a:p>
          <a:p>
            <a:pPr eaLnBrk="1" hangingPunct="1"/>
            <a:endParaRPr lang="en-GB" i="1" smtClean="0"/>
          </a:p>
          <a:p>
            <a:pPr eaLnBrk="1" hangingPunct="1">
              <a:buFont typeface="Wingdings 3" pitchFamily="18" charset="2"/>
              <a:buNone/>
            </a:pPr>
            <a:r>
              <a:rPr lang="en-GB" smtClean="0"/>
              <a:t>	https://workspace.imperial.ac.uk/library/Public/Harvard_referencing.pdf#howto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 bwMode="auto">
          <a:xfrm>
            <a:off x="488950" y="266700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mtClean="0">
                <a:effectLst/>
              </a:rPr>
              <a:t>Examples from students’ work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300" smtClean="0"/>
              <a:t>Ritzer g (2006) </a:t>
            </a:r>
            <a:r>
              <a:rPr lang="en-GB" sz="2300" i="1" smtClean="0"/>
              <a:t>Mcdonaldization: The reader</a:t>
            </a:r>
          </a:p>
          <a:p>
            <a:pPr eaLnBrk="1" hangingPunct="1"/>
            <a:r>
              <a:rPr lang="en-GB" sz="2300" smtClean="0"/>
              <a:t>O’Donnell, M. New Introductory reader in sociology. Third edition. Surrey, Thomas Nelson and sons.</a:t>
            </a:r>
          </a:p>
          <a:p>
            <a:pPr eaLnBrk="1" hangingPunct="1"/>
            <a:r>
              <a:rPr lang="en-GB" sz="2300" smtClean="0"/>
              <a:t>Habermas, J. (1975) </a:t>
            </a:r>
            <a:r>
              <a:rPr lang="en-GB" sz="2300" i="1" smtClean="0"/>
              <a:t>Legitimation crisis</a:t>
            </a:r>
            <a:r>
              <a:rPr lang="en-GB" sz="2300" smtClean="0"/>
              <a:t>. Boston: Beacon Press.</a:t>
            </a:r>
          </a:p>
          <a:p>
            <a:pPr eaLnBrk="1" hangingPunct="1"/>
            <a:r>
              <a:rPr lang="en-GB" sz="2300" smtClean="0"/>
              <a:t>Arriaga, P. (1984) On Advertising: A Marxist Critique. </a:t>
            </a:r>
            <a:r>
              <a:rPr lang="en-GB" sz="2300" i="1" smtClean="0"/>
              <a:t>Media, culture and society</a:t>
            </a:r>
            <a:r>
              <a:rPr lang="en-GB" sz="2300" smtClean="0"/>
              <a:t>. 6 (1), pp.56-pp62. [Available at;] </a:t>
            </a:r>
            <a:r>
              <a:rPr lang="en-GB" sz="2300" smtClean="0">
                <a:hlinkClick r:id="rId2"/>
              </a:rPr>
              <a:t>http://mcs.sagepub.com/content/6/1/53</a:t>
            </a:r>
            <a:endParaRPr lang="en-GB" sz="2300" smtClean="0"/>
          </a:p>
          <a:p>
            <a:pPr eaLnBrk="1" hangingPunct="1"/>
            <a:r>
              <a:rPr lang="en-GB" sz="2300" smtClean="0"/>
              <a:t>Scott, J. (2002) “Social class and stratification in late modernity”. </a:t>
            </a:r>
            <a:r>
              <a:rPr lang="en-GB" sz="2300" i="1" smtClean="0"/>
              <a:t>Acta Sociologica. </a:t>
            </a:r>
            <a:r>
              <a:rPr lang="en-GB" sz="2300" smtClean="0"/>
              <a:t>Vol.45. Issue 1.</a:t>
            </a:r>
          </a:p>
          <a:p>
            <a:pPr eaLnBrk="1" hangingPunct="1"/>
            <a:endParaRPr lang="en-GB" sz="23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88950" y="266700"/>
            <a:ext cx="8229600" cy="1143000"/>
          </a:xfrm>
        </p:spPr>
        <p:txBody>
          <a:bodyPr wrap="square" lIns="91440" tIns="45720" rIns="91440" bIns="45720" numCol="1" rtlCol="0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mtClean="0">
                <a:effectLst/>
              </a:rPr>
              <a:t>Examples from students’ work</a:t>
            </a:r>
          </a:p>
        </p:txBody>
      </p:sp>
      <p:sp>
        <p:nvSpPr>
          <p:cNvPr id="3072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500" smtClean="0"/>
              <a:t>Ritzer, </a:t>
            </a:r>
            <a:r>
              <a:rPr lang="en-GB" sz="2500" b="1" u="sng" smtClean="0"/>
              <a:t>G</a:t>
            </a:r>
            <a:r>
              <a:rPr lang="en-GB" sz="2500" smtClean="0"/>
              <a:t>. (2006) </a:t>
            </a:r>
            <a:r>
              <a:rPr lang="en-GB" sz="2500" i="1" smtClean="0"/>
              <a:t>Mcdonaldization: The </a:t>
            </a:r>
            <a:r>
              <a:rPr lang="en-GB" sz="2500" b="1" i="1" u="sng" smtClean="0"/>
              <a:t>R</a:t>
            </a:r>
            <a:r>
              <a:rPr lang="en-GB" sz="2500" i="1" smtClean="0"/>
              <a:t>eader. </a:t>
            </a:r>
            <a:r>
              <a:rPr lang="en-GB" sz="2500" b="1" i="1" u="sng" smtClean="0"/>
              <a:t>Oxford: Wiley-Blackwell</a:t>
            </a:r>
            <a:r>
              <a:rPr lang="en-GB" sz="2500" b="1" i="1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GB" sz="2500" smtClean="0"/>
              <a:t>O’Donnell, M. </a:t>
            </a:r>
            <a:r>
              <a:rPr lang="en-GB" sz="2500" b="1" u="sng" smtClean="0"/>
              <a:t>(2011)</a:t>
            </a:r>
            <a:r>
              <a:rPr lang="en-GB" sz="2500" smtClean="0"/>
              <a:t> New Introductory </a:t>
            </a:r>
            <a:r>
              <a:rPr lang="en-GB" sz="2500" u="sng" smtClean="0"/>
              <a:t>R</a:t>
            </a:r>
            <a:r>
              <a:rPr lang="en-GB" sz="2500" smtClean="0"/>
              <a:t>eader in </a:t>
            </a:r>
            <a:r>
              <a:rPr lang="en-GB" sz="2500" b="1" smtClean="0"/>
              <a:t>S</a:t>
            </a:r>
            <a:r>
              <a:rPr lang="en-GB" sz="2500" smtClean="0"/>
              <a:t>ociology. Third </a:t>
            </a:r>
            <a:r>
              <a:rPr lang="en-GB" sz="2500" b="1" u="sng" smtClean="0"/>
              <a:t>E</a:t>
            </a:r>
            <a:r>
              <a:rPr lang="en-GB" sz="2500" smtClean="0"/>
              <a:t>dition. </a:t>
            </a:r>
            <a:r>
              <a:rPr lang="en-GB" sz="2500" b="1" u="sng" smtClean="0"/>
              <a:t>Guildford:</a:t>
            </a:r>
            <a:r>
              <a:rPr lang="en-GB" sz="2500" smtClean="0"/>
              <a:t> Thomas Nelson and </a:t>
            </a:r>
            <a:r>
              <a:rPr lang="en-GB" sz="2500" b="1" u="sng" smtClean="0"/>
              <a:t>S</a:t>
            </a:r>
            <a:r>
              <a:rPr lang="en-GB" sz="2500" smtClean="0"/>
              <a:t>ons.</a:t>
            </a:r>
          </a:p>
          <a:p>
            <a:pPr eaLnBrk="1" hangingPunct="1">
              <a:lnSpc>
                <a:spcPct val="80000"/>
              </a:lnSpc>
            </a:pPr>
            <a:r>
              <a:rPr lang="en-GB" sz="2500" smtClean="0"/>
              <a:t>Habermas, J. (1975) </a:t>
            </a:r>
            <a:r>
              <a:rPr lang="en-GB" sz="2500" i="1" smtClean="0"/>
              <a:t>Legitimation </a:t>
            </a:r>
            <a:r>
              <a:rPr lang="en-GB" sz="2500" b="1" i="1" u="sng" smtClean="0"/>
              <a:t>C</a:t>
            </a:r>
            <a:r>
              <a:rPr lang="en-GB" sz="2500" i="1" smtClean="0"/>
              <a:t>risis</a:t>
            </a:r>
            <a:r>
              <a:rPr lang="en-GB" sz="2500" smtClean="0"/>
              <a:t>. Boston: Beacon Press.</a:t>
            </a:r>
          </a:p>
          <a:p>
            <a:pPr eaLnBrk="1" hangingPunct="1">
              <a:lnSpc>
                <a:spcPct val="80000"/>
              </a:lnSpc>
            </a:pPr>
            <a:r>
              <a:rPr lang="en-GB" sz="2500" smtClean="0"/>
              <a:t>Arriaga, P. (1984) On </a:t>
            </a:r>
            <a:r>
              <a:rPr lang="en-GB" sz="2500" b="1" u="sng" smtClean="0"/>
              <a:t>a</a:t>
            </a:r>
            <a:r>
              <a:rPr lang="en-GB" sz="2500" smtClean="0"/>
              <a:t>dvertising: A Marxist </a:t>
            </a:r>
            <a:r>
              <a:rPr lang="en-GB" sz="2500" b="1" u="sng" smtClean="0"/>
              <a:t>c</a:t>
            </a:r>
            <a:r>
              <a:rPr lang="en-GB" sz="2500" smtClean="0"/>
              <a:t>ritique. </a:t>
            </a:r>
            <a:r>
              <a:rPr lang="en-GB" sz="2500" i="1" smtClean="0"/>
              <a:t>Media, </a:t>
            </a:r>
            <a:r>
              <a:rPr lang="en-GB" sz="2500" b="1" i="1" u="sng" smtClean="0"/>
              <a:t>C</a:t>
            </a:r>
            <a:r>
              <a:rPr lang="en-GB" sz="2500" i="1" smtClean="0"/>
              <a:t>ulture and </a:t>
            </a:r>
            <a:r>
              <a:rPr lang="en-GB" sz="2500" b="1" i="1" u="sng" smtClean="0"/>
              <a:t>S</a:t>
            </a:r>
            <a:r>
              <a:rPr lang="en-GB" sz="2500" i="1" smtClean="0"/>
              <a:t>ociety</a:t>
            </a:r>
            <a:r>
              <a:rPr lang="en-GB" sz="2500" smtClean="0"/>
              <a:t>. 6 (1), 56-62. [Available at;] </a:t>
            </a:r>
            <a:r>
              <a:rPr lang="en-GB" sz="2500" smtClean="0">
                <a:hlinkClick r:id="rId2"/>
              </a:rPr>
              <a:t>http://mcs.sagepub.com/content/6/1/53</a:t>
            </a:r>
            <a:endParaRPr lang="en-GB" sz="2500" smtClean="0"/>
          </a:p>
          <a:p>
            <a:pPr eaLnBrk="1" hangingPunct="1">
              <a:lnSpc>
                <a:spcPct val="80000"/>
              </a:lnSpc>
            </a:pPr>
            <a:r>
              <a:rPr lang="en-GB" sz="2500" smtClean="0"/>
              <a:t>Scott, J. (2002) </a:t>
            </a:r>
            <a:r>
              <a:rPr lang="en-GB" sz="2500" b="1" u="sng" smtClean="0"/>
              <a:t>‘</a:t>
            </a:r>
            <a:r>
              <a:rPr lang="en-GB" sz="2500" smtClean="0"/>
              <a:t>Social class and stratification in late modernity</a:t>
            </a:r>
            <a:r>
              <a:rPr lang="en-GB" sz="2500" b="1" u="sng" smtClean="0"/>
              <a:t>’</a:t>
            </a:r>
            <a:r>
              <a:rPr lang="en-GB" sz="2500" smtClean="0"/>
              <a:t>. </a:t>
            </a:r>
            <a:r>
              <a:rPr lang="en-GB" sz="2500" i="1" smtClean="0"/>
              <a:t>Acta Sociologica. </a:t>
            </a:r>
            <a:r>
              <a:rPr lang="en-GB" sz="2500" b="1" u="sng" smtClean="0"/>
              <a:t>45</a:t>
            </a:r>
            <a:r>
              <a:rPr lang="en-GB" sz="2500" smtClean="0"/>
              <a:t> </a:t>
            </a:r>
            <a:r>
              <a:rPr lang="en-GB" sz="2500" b="1" u="sng" smtClean="0"/>
              <a:t>(1) 89-125</a:t>
            </a:r>
            <a:r>
              <a:rPr lang="en-GB" sz="2500" smtClean="0"/>
              <a:t>.</a:t>
            </a:r>
          </a:p>
          <a:p>
            <a:pPr eaLnBrk="1" hangingPunct="1">
              <a:lnSpc>
                <a:spcPct val="80000"/>
              </a:lnSpc>
            </a:pPr>
            <a:endParaRPr lang="en-GB" sz="25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mtClean="0">
                <a:effectLst/>
              </a:rPr>
              <a:t>Referencing- an Introduction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Many referencing styles – Harvard easy to learn/simple to use</a:t>
            </a:r>
          </a:p>
          <a:p>
            <a:pPr eaLnBrk="1" hangingPunct="1">
              <a:buFont typeface="Wingdings 3" pitchFamily="18" charset="2"/>
              <a:buNone/>
            </a:pPr>
            <a:endParaRPr lang="en-GB" smtClean="0"/>
          </a:p>
          <a:p>
            <a:pPr eaLnBrk="1" hangingPunct="1"/>
            <a:r>
              <a:rPr lang="en-GB" smtClean="0"/>
              <a:t>Start when search for sources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GB" smtClean="0"/>
              <a:t>		- record all the details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GB" smtClean="0"/>
              <a:t>		- enable accurate referencing later</a:t>
            </a:r>
          </a:p>
          <a:p>
            <a:pPr eaLnBrk="1" hangingPunct="1">
              <a:buFont typeface="Wingdings 3" pitchFamily="18" charset="2"/>
              <a:buNone/>
            </a:pPr>
            <a:endParaRPr lang="en-GB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mtClean="0">
                <a:effectLst/>
              </a:rPr>
              <a:t>Why reference?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Demonstrate researched appropriate literature/ undertaken reading </a:t>
            </a:r>
          </a:p>
          <a:p>
            <a:pPr eaLnBrk="1" hangingPunct="1"/>
            <a:r>
              <a:rPr lang="en-GB" sz="2000" smtClean="0"/>
              <a:t>Acknowledge used ideas of others (avoid plagiarism)</a:t>
            </a:r>
          </a:p>
          <a:p>
            <a:pPr eaLnBrk="1" hangingPunct="1"/>
            <a:r>
              <a:rPr lang="en-GB" sz="2000" smtClean="0"/>
              <a:t>Key to good academic practice</a:t>
            </a:r>
          </a:p>
          <a:p>
            <a:pPr eaLnBrk="1" hangingPunct="1"/>
            <a:r>
              <a:rPr lang="en-GB" sz="2000" smtClean="0"/>
              <a:t>Enhances the presentation of your work</a:t>
            </a:r>
          </a:p>
          <a:p>
            <a:pPr eaLnBrk="1" hangingPunct="1"/>
            <a:r>
              <a:rPr lang="en-GB" sz="2000" smtClean="0"/>
              <a:t>Shows writing based on knowledge/informed by appropriate academic reading</a:t>
            </a:r>
          </a:p>
          <a:p>
            <a:pPr eaLnBrk="1" hangingPunct="1"/>
            <a:r>
              <a:rPr lang="en-GB" sz="2000" smtClean="0"/>
              <a:t>Enables person reading your work to trace source used/give credit for effort/quality</a:t>
            </a:r>
          </a:p>
          <a:p>
            <a:pPr eaLnBrk="1" hangingPunct="1"/>
            <a:endParaRPr lang="en-GB" sz="20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mtClean="0">
                <a:effectLst/>
              </a:rPr>
              <a:t>What to reference/cite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What should I reference?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GB" smtClean="0"/>
              <a:t>		- all sources of information used in 			writing your essay</a:t>
            </a:r>
          </a:p>
          <a:p>
            <a:pPr eaLnBrk="1" hangingPunct="1"/>
            <a:r>
              <a:rPr lang="en-GB" b="1" smtClean="0"/>
              <a:t>What is a citation?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GB" smtClean="0"/>
              <a:t>		- acknowledging others’ work in your 			work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GB" smtClean="0"/>
              <a:t>		- referring to them individually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GB" smtClean="0"/>
              <a:t>		- using a direct quotation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500" smtClean="0"/>
              <a:t>Authors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100" smtClean="0"/>
              <a:t>Author’s name followed by date of publication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100" smtClean="0"/>
              <a:t>E.g. Gabe (2011) argues that..</a:t>
            </a:r>
          </a:p>
          <a:p>
            <a:pPr lvl="1" eaLnBrk="1" hangingPunct="1">
              <a:lnSpc>
                <a:spcPct val="80000"/>
              </a:lnSpc>
              <a:buFont typeface="Verdana" pitchFamily="34" charset="0"/>
              <a:buNone/>
            </a:pPr>
            <a:endParaRPr lang="en-GB" sz="2100" smtClean="0"/>
          </a:p>
          <a:p>
            <a:pPr lvl="1" eaLnBrk="1" hangingPunct="1">
              <a:lnSpc>
                <a:spcPct val="80000"/>
              </a:lnSpc>
            </a:pPr>
            <a:r>
              <a:rPr lang="en-GB" sz="2100" smtClean="0"/>
              <a:t>Quoting an author briefly: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100" smtClean="0"/>
              <a:t>E.g. Gabe (2011:75) states that `Health inequalities are...</a:t>
            </a:r>
          </a:p>
          <a:p>
            <a:pPr lvl="1" eaLnBrk="1" hangingPunct="1">
              <a:lnSpc>
                <a:spcPct val="80000"/>
              </a:lnSpc>
              <a:buFont typeface="Verdana" pitchFamily="34" charset="0"/>
              <a:buNone/>
            </a:pPr>
            <a:endParaRPr lang="en-GB" sz="2100" smtClean="0"/>
          </a:p>
          <a:p>
            <a:pPr lvl="1" eaLnBrk="1" hangingPunct="1">
              <a:lnSpc>
                <a:spcPct val="80000"/>
              </a:lnSpc>
            </a:pPr>
            <a:r>
              <a:rPr lang="en-GB" sz="2100" smtClean="0"/>
              <a:t>Longer quotes – 2+ lines – start new line and indent.</a:t>
            </a:r>
          </a:p>
          <a:p>
            <a:pPr lvl="1" eaLnBrk="1" hangingPunct="1">
              <a:lnSpc>
                <a:spcPct val="80000"/>
              </a:lnSpc>
              <a:buFont typeface="Verdana" pitchFamily="34" charset="0"/>
              <a:buNone/>
            </a:pPr>
            <a:r>
              <a:rPr lang="en-GB" sz="2100" smtClean="0"/>
              <a:t>		quotation marks are not need</a:t>
            </a:r>
          </a:p>
          <a:p>
            <a:pPr lvl="1" eaLnBrk="1" hangingPunct="1">
              <a:lnSpc>
                <a:spcPct val="80000"/>
              </a:lnSpc>
              <a:buFont typeface="Verdana" pitchFamily="34" charset="0"/>
              <a:buNone/>
            </a:pPr>
            <a:endParaRPr lang="en-GB" sz="2100" smtClean="0"/>
          </a:p>
          <a:p>
            <a:pPr lvl="1" eaLnBrk="1" hangingPunct="1">
              <a:lnSpc>
                <a:spcPct val="80000"/>
              </a:lnSpc>
              <a:buFont typeface="Verdana" pitchFamily="34" charset="0"/>
              <a:buNone/>
            </a:pPr>
            <a:r>
              <a:rPr lang="en-GB" sz="2100" smtClean="0"/>
              <a:t>		The concept of exclusion has come into ever-greater 	use with the deepening social crisis. Contrary to what 	occurred in the industrial Revolution of the last 	century... (Bessis 1995:13)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Referencing in the text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If there are two authors, cite both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GB" dirty="0" smtClean="0"/>
              <a:t>		e.g. (Morris and Scott 1996)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GB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If there are more than two authors use </a:t>
            </a:r>
            <a:r>
              <a:rPr lang="en-GB" i="1" dirty="0" smtClean="0"/>
              <a:t>et al</a:t>
            </a:r>
            <a:endParaRPr lang="en-GB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GB" dirty="0" smtClean="0"/>
              <a:t>		e.g. (Williams </a:t>
            </a:r>
            <a:r>
              <a:rPr lang="en-GB" i="1" dirty="0" smtClean="0"/>
              <a:t>et al</a:t>
            </a:r>
            <a:r>
              <a:rPr lang="en-GB" dirty="0" smtClean="0"/>
              <a:t>, 2012)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GB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Quotations from </a:t>
            </a:r>
            <a:r>
              <a:rPr lang="en-GB" i="1" dirty="0" smtClean="0"/>
              <a:t>journals</a:t>
            </a:r>
            <a:r>
              <a:rPr lang="en-GB" dirty="0" smtClean="0"/>
              <a:t> follow the same format. E.g. Author + date of publication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GB" dirty="0" smtClean="0"/>
              <a:t>		- give full details in bibliography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GB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Citing sources that have not been read directly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GB" dirty="0" smtClean="0"/>
              <a:t>		... (Denney 2005, cited in Moore 2008)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GB" dirty="0" smtClean="0"/>
              <a:t>		- in the bibliography just reference Moore 2008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GB" dirty="0" smtClean="0"/>
              <a:t>		- only list texts in the bibliography if you have </a:t>
            </a:r>
            <a:r>
              <a:rPr lang="en-GB" b="1" dirty="0" smtClean="0"/>
              <a:t>actually read 	them!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Referencing in the text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300" smtClean="0"/>
              <a:t>For essays divide bibliography into </a:t>
            </a:r>
            <a:r>
              <a:rPr lang="en-GB" sz="2300" b="1" smtClean="0"/>
              <a:t>Texts</a:t>
            </a:r>
            <a:r>
              <a:rPr lang="en-GB" sz="2300" smtClean="0"/>
              <a:t> and </a:t>
            </a:r>
            <a:r>
              <a:rPr lang="en-GB" sz="2300" b="1" smtClean="0"/>
              <a:t>Websites</a:t>
            </a:r>
            <a:endParaRPr lang="en-GB" sz="2300" smtClean="0"/>
          </a:p>
          <a:p>
            <a:pPr eaLnBrk="1" hangingPunct="1">
              <a:lnSpc>
                <a:spcPct val="80000"/>
              </a:lnSpc>
            </a:pPr>
            <a:r>
              <a:rPr lang="en-GB" sz="2300" smtClean="0"/>
              <a:t>Do </a:t>
            </a:r>
            <a:r>
              <a:rPr lang="en-GB" sz="2300" b="1" smtClean="0"/>
              <a:t>NOT</a:t>
            </a:r>
            <a:r>
              <a:rPr lang="en-GB" sz="2300" smtClean="0"/>
              <a:t> split into journals and books</a:t>
            </a:r>
          </a:p>
          <a:p>
            <a:pPr eaLnBrk="1" hangingPunct="1">
              <a:lnSpc>
                <a:spcPct val="80000"/>
              </a:lnSpc>
            </a:pPr>
            <a:r>
              <a:rPr lang="en-GB" sz="2300" smtClean="0"/>
              <a:t>Sources cited in main text should be in the bibliography</a:t>
            </a:r>
          </a:p>
          <a:p>
            <a:pPr eaLnBrk="1" hangingPunct="1">
              <a:lnSpc>
                <a:spcPct val="80000"/>
              </a:lnSpc>
            </a:pPr>
            <a:r>
              <a:rPr lang="en-GB" sz="2300" smtClean="0"/>
              <a:t>Publications by a single author should come before joint publications by the same order</a:t>
            </a:r>
          </a:p>
          <a:p>
            <a:pPr eaLnBrk="1" hangingPunct="1">
              <a:lnSpc>
                <a:spcPct val="80000"/>
              </a:lnSpc>
            </a:pPr>
            <a:r>
              <a:rPr lang="en-GB" sz="2300" smtClean="0"/>
              <a:t>Don’t use </a:t>
            </a:r>
            <a:r>
              <a:rPr lang="en-GB" sz="2300" i="1" smtClean="0"/>
              <a:t>et al </a:t>
            </a:r>
            <a:r>
              <a:rPr lang="en-GB" sz="2300" smtClean="0"/>
              <a:t>in the bibliography</a:t>
            </a:r>
          </a:p>
          <a:p>
            <a:pPr eaLnBrk="1" hangingPunct="1">
              <a:lnSpc>
                <a:spcPct val="80000"/>
              </a:lnSpc>
            </a:pPr>
            <a:r>
              <a:rPr lang="en-GB" sz="2300" smtClean="0"/>
              <a:t>If there are two books/articles by the same author in the same year, distinguish by using ‘a’, ‘b’ etc after the date</a:t>
            </a:r>
          </a:p>
          <a:p>
            <a:pPr eaLnBrk="1" hangingPunct="1">
              <a:lnSpc>
                <a:spcPct val="80000"/>
              </a:lnSpc>
            </a:pPr>
            <a:r>
              <a:rPr lang="en-GB" sz="2300" smtClean="0"/>
              <a:t>Titles of </a:t>
            </a:r>
            <a:r>
              <a:rPr lang="en-GB" sz="2300" i="1" smtClean="0"/>
              <a:t>books</a:t>
            </a:r>
            <a:r>
              <a:rPr lang="en-GB" sz="2300" smtClean="0"/>
              <a:t> and </a:t>
            </a:r>
            <a:r>
              <a:rPr lang="en-GB" sz="2300" i="1" smtClean="0"/>
              <a:t>journals</a:t>
            </a:r>
            <a:r>
              <a:rPr lang="en-GB" sz="2300" smtClean="0"/>
              <a:t> should be in italics</a:t>
            </a:r>
          </a:p>
          <a:p>
            <a:pPr eaLnBrk="1" hangingPunct="1">
              <a:lnSpc>
                <a:spcPct val="80000"/>
              </a:lnSpc>
            </a:pPr>
            <a:r>
              <a:rPr lang="en-GB" sz="2300" smtClean="0"/>
              <a:t>Don’t use numbers/bullet points before each source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Bibliography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1900" smtClean="0"/>
              <a:t>Single author: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GB" sz="1900" smtClean="0"/>
              <a:t>	Denney, D. (2005) </a:t>
            </a:r>
            <a:r>
              <a:rPr lang="en-GB" sz="1900" i="1" smtClean="0"/>
              <a:t>Risk and Society</a:t>
            </a:r>
            <a:r>
              <a:rPr lang="en-GB" sz="1900" smtClean="0"/>
              <a:t>. London: Sage Publications.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GB" sz="1900" smtClean="0"/>
          </a:p>
          <a:p>
            <a:pPr eaLnBrk="1" hangingPunct="1">
              <a:lnSpc>
                <a:spcPct val="80000"/>
              </a:lnSpc>
            </a:pPr>
            <a:r>
              <a:rPr lang="en-GB" sz="1900" smtClean="0"/>
              <a:t>Joint authors: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GB" sz="1900" smtClean="0"/>
              <a:t>	Crawford, A. and Newburn, T. (2003) </a:t>
            </a:r>
            <a:r>
              <a:rPr lang="en-GB" sz="1900" i="1" smtClean="0"/>
              <a:t>Youth Offending and Restorative Justice. </a:t>
            </a:r>
            <a:r>
              <a:rPr lang="en-GB" sz="1900" smtClean="0"/>
              <a:t>Cullompton: Willan.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GB" sz="1900" smtClean="0"/>
          </a:p>
          <a:p>
            <a:pPr eaLnBrk="1" hangingPunct="1">
              <a:lnSpc>
                <a:spcPct val="80000"/>
              </a:lnSpc>
            </a:pPr>
            <a:r>
              <a:rPr lang="en-GB" sz="1900" smtClean="0"/>
              <a:t>Edited book: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GB" sz="1900" smtClean="0"/>
              <a:t>	Lee, R. and Stanko, E. (eds) </a:t>
            </a:r>
            <a:r>
              <a:rPr lang="en-GB" sz="1900" i="1" smtClean="0"/>
              <a:t>Researching Violence</a:t>
            </a:r>
            <a:r>
              <a:rPr lang="en-GB" sz="1900" smtClean="0"/>
              <a:t>. London: Routledge.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GB" sz="1900" smtClean="0"/>
          </a:p>
          <a:p>
            <a:pPr eaLnBrk="1" hangingPunct="1">
              <a:lnSpc>
                <a:spcPct val="80000"/>
              </a:lnSpc>
            </a:pPr>
            <a:r>
              <a:rPr lang="en-GB" sz="1900" smtClean="0"/>
              <a:t>Chapter in an edited book: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GB" sz="1900" smtClean="0"/>
              <a:t>	Bury, M. and Gabe, J. (2006) ‘Television and medicine: Medical dominance or trial by media?’ In D. Kelleher, J. Gabe and G. Williams (eds) </a:t>
            </a:r>
            <a:r>
              <a:rPr lang="en-GB" sz="1900" i="1" smtClean="0"/>
              <a:t>Challenging Medicine. </a:t>
            </a:r>
            <a:r>
              <a:rPr lang="en-GB" sz="1900" smtClean="0"/>
              <a:t>London: Routledge.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GB" sz="1900" smtClean="0"/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GB" sz="19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1325" y="2667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Examples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500" smtClean="0"/>
              <a:t>Journal articles: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GB" sz="2500" smtClean="0"/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GB" sz="2500" smtClean="0"/>
              <a:t>	Beck, U. (2000) ‘The cosmopolitan position: Sociology of the second age of modernity’. </a:t>
            </a:r>
            <a:r>
              <a:rPr lang="en-GB" sz="2500" i="1" smtClean="0"/>
              <a:t>British Journal of Sociology</a:t>
            </a:r>
            <a:r>
              <a:rPr lang="en-GB" sz="2500" smtClean="0"/>
              <a:t> 51 (1), 79-107.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GB" sz="2500" smtClean="0"/>
          </a:p>
          <a:p>
            <a:pPr eaLnBrk="1" hangingPunct="1">
              <a:lnSpc>
                <a:spcPct val="80000"/>
              </a:lnSpc>
            </a:pPr>
            <a:r>
              <a:rPr lang="en-GB" sz="2500" smtClean="0"/>
              <a:t>Emslie, C., Hunt, K. and Watt, G. (2001) ‘Invisible women? The importance of gender in lay beliefs about heart problems’. </a:t>
            </a:r>
            <a:r>
              <a:rPr lang="en-GB" sz="2500" i="1" smtClean="0"/>
              <a:t>Sociology of Health and Illness</a:t>
            </a:r>
            <a:r>
              <a:rPr lang="en-GB" sz="2500" smtClean="0"/>
              <a:t> 23 (2), 203-33.</a:t>
            </a:r>
          </a:p>
          <a:p>
            <a:pPr eaLnBrk="1" hangingPunct="1">
              <a:lnSpc>
                <a:spcPct val="80000"/>
              </a:lnSpc>
            </a:pPr>
            <a:endParaRPr lang="en-GB" sz="2500" smtClean="0"/>
          </a:p>
          <a:p>
            <a:pPr eaLnBrk="1" hangingPunct="1">
              <a:lnSpc>
                <a:spcPct val="80000"/>
              </a:lnSpc>
            </a:pPr>
            <a:r>
              <a:rPr lang="en-GB" sz="2500" smtClean="0"/>
              <a:t>There is</a:t>
            </a:r>
            <a:r>
              <a:rPr lang="en-GB" sz="2500" b="1" smtClean="0"/>
              <a:t> no need </a:t>
            </a:r>
            <a:r>
              <a:rPr lang="en-GB" sz="2500" smtClean="0"/>
              <a:t>to write </a:t>
            </a:r>
            <a:r>
              <a:rPr lang="en-GB" sz="2500" u="sng" smtClean="0"/>
              <a:t>Volume</a:t>
            </a:r>
            <a:r>
              <a:rPr lang="en-GB" sz="2500" smtClean="0"/>
              <a:t> 51, </a:t>
            </a:r>
            <a:r>
              <a:rPr lang="en-GB" sz="2500" u="sng" smtClean="0"/>
              <a:t>Number</a:t>
            </a:r>
            <a:r>
              <a:rPr lang="en-GB" sz="2500" smtClean="0"/>
              <a:t> 1, </a:t>
            </a:r>
            <a:r>
              <a:rPr lang="en-GB" sz="2500" u="sng" smtClean="0"/>
              <a:t>pages</a:t>
            </a:r>
            <a:r>
              <a:rPr lang="en-GB" sz="2500" smtClean="0"/>
              <a:t> 79-107.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1325" y="2667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Examples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136</TotalTime>
  <Words>623</Words>
  <Application>Microsoft Office PowerPoint</Application>
  <PresentationFormat>On-screen Show (4:3)</PresentationFormat>
  <Paragraphs>119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Lucida Sans Unicode</vt:lpstr>
      <vt:lpstr>Verdana</vt:lpstr>
      <vt:lpstr>Wingdings 2</vt:lpstr>
      <vt:lpstr>Wingdings 3</vt:lpstr>
      <vt:lpstr>Concourse</vt:lpstr>
      <vt:lpstr>Harvard Referencing Workshop</vt:lpstr>
      <vt:lpstr>Referencing- an Introduction</vt:lpstr>
      <vt:lpstr>Why reference?</vt:lpstr>
      <vt:lpstr>What to reference/cite</vt:lpstr>
      <vt:lpstr>Referencing in the text</vt:lpstr>
      <vt:lpstr>Referencing in the text</vt:lpstr>
      <vt:lpstr>Bibliography</vt:lpstr>
      <vt:lpstr>Examples</vt:lpstr>
      <vt:lpstr>Examples</vt:lpstr>
      <vt:lpstr>Citing Websites</vt:lpstr>
      <vt:lpstr>Examples in the Text</vt:lpstr>
      <vt:lpstr>Examples in Bibliography</vt:lpstr>
      <vt:lpstr>Online/Electronic books/journals</vt:lpstr>
      <vt:lpstr>On line journals</vt:lpstr>
      <vt:lpstr>Useful Guide</vt:lpstr>
      <vt:lpstr>Examples from students’ work</vt:lpstr>
      <vt:lpstr>Examples from students’ 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Harvard Referencing Workshop</dc:title>
  <dc:creator>Jonathan Gabe</dc:creator>
  <cp:lastModifiedBy>David Pace</cp:lastModifiedBy>
  <cp:revision>13</cp:revision>
  <dcterms:created xsi:type="dcterms:W3CDTF">2013-02-04T16:57:27Z</dcterms:created>
  <dcterms:modified xsi:type="dcterms:W3CDTF">2016-11-26T10:45:21Z</dcterms:modified>
</cp:coreProperties>
</file>