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84C8-E6B1-4E65-AF17-3DA04782D9E0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2FA7-37AB-4E18-9F27-C67D259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6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84C8-E6B1-4E65-AF17-3DA04782D9E0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2FA7-37AB-4E18-9F27-C67D259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1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84C8-E6B1-4E65-AF17-3DA04782D9E0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2FA7-37AB-4E18-9F27-C67D259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55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84C8-E6B1-4E65-AF17-3DA04782D9E0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2FA7-37AB-4E18-9F27-C67D259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5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84C8-E6B1-4E65-AF17-3DA04782D9E0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2FA7-37AB-4E18-9F27-C67D259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4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84C8-E6B1-4E65-AF17-3DA04782D9E0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2FA7-37AB-4E18-9F27-C67D259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6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84C8-E6B1-4E65-AF17-3DA04782D9E0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2FA7-37AB-4E18-9F27-C67D259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0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84C8-E6B1-4E65-AF17-3DA04782D9E0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2FA7-37AB-4E18-9F27-C67D259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9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84C8-E6B1-4E65-AF17-3DA04782D9E0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2FA7-37AB-4E18-9F27-C67D259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72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84C8-E6B1-4E65-AF17-3DA04782D9E0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2FA7-37AB-4E18-9F27-C67D259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86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84C8-E6B1-4E65-AF17-3DA04782D9E0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2FA7-37AB-4E18-9F27-C67D259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2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84C8-E6B1-4E65-AF17-3DA04782D9E0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82FA7-37AB-4E18-9F27-C67D259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1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484784"/>
            <a:ext cx="3851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Britannic Bold" panose="020B0903060703020204" pitchFamily="34" charset="0"/>
              </a:rPr>
              <a:t>Tea Room Trade by Humphreys</a:t>
            </a:r>
            <a:r>
              <a:rPr lang="mt-MT" dirty="0" smtClean="0">
                <a:latin typeface="Britannic Bold" panose="020B0903060703020204" pitchFamily="34" charset="0"/>
              </a:rPr>
              <a:t> </a:t>
            </a:r>
            <a:r>
              <a:rPr lang="en-US" dirty="0" smtClean="0">
                <a:latin typeface="Britannic Bold" panose="020B0903060703020204" pitchFamily="34" charset="0"/>
              </a:rPr>
              <a:t>described research into the lives of</a:t>
            </a:r>
            <a:r>
              <a:rPr lang="mt-MT" dirty="0" smtClean="0">
                <a:latin typeface="Britannic Bold" panose="020B0903060703020204" pitchFamily="34" charset="0"/>
              </a:rPr>
              <a:t> </a:t>
            </a:r>
            <a:r>
              <a:rPr lang="en-US" dirty="0" smtClean="0">
                <a:latin typeface="Britannic Bold" panose="020B0903060703020204" pitchFamily="34" charset="0"/>
              </a:rPr>
              <a:t>“part-time” homosexuals</a:t>
            </a:r>
          </a:p>
          <a:p>
            <a:pPr algn="just"/>
            <a:endParaRPr lang="en-US" dirty="0" smtClean="0">
              <a:latin typeface="Britannic Bold" panose="020B09030607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Britannic Bold" panose="020B0903060703020204" pitchFamily="34" charset="0"/>
              </a:rPr>
              <a:t>Lied to participants by telling them he was</a:t>
            </a:r>
            <a:r>
              <a:rPr lang="mt-MT" dirty="0" smtClean="0">
                <a:latin typeface="Britannic Bold" panose="020B0903060703020204" pitchFamily="34" charset="0"/>
              </a:rPr>
              <a:t> </a:t>
            </a:r>
            <a:r>
              <a:rPr lang="en-US" dirty="0" smtClean="0">
                <a:latin typeface="Britannic Bold" panose="020B0903060703020204" pitchFamily="34" charset="0"/>
              </a:rPr>
              <a:t>a voyeur-participant.</a:t>
            </a:r>
          </a:p>
          <a:p>
            <a:pPr algn="just"/>
            <a:endParaRPr lang="en-US" dirty="0" smtClean="0">
              <a:latin typeface="Britannic Bold" panose="020B09030607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Britannic Bold" panose="020B0903060703020204" pitchFamily="34" charset="0"/>
              </a:rPr>
              <a:t>Traced participants to their home and</a:t>
            </a:r>
            <a:r>
              <a:rPr lang="mt-MT" dirty="0" smtClean="0">
                <a:latin typeface="Britannic Bold" panose="020B0903060703020204" pitchFamily="34" charset="0"/>
              </a:rPr>
              <a:t> </a:t>
            </a:r>
            <a:r>
              <a:rPr lang="en-US" dirty="0" smtClean="0">
                <a:latin typeface="Britannic Bold" panose="020B0903060703020204" pitchFamily="34" charset="0"/>
              </a:rPr>
              <a:t>interviewed them under false pretenses.</a:t>
            </a:r>
            <a:endParaRPr lang="mt-MT" dirty="0" smtClean="0">
              <a:latin typeface="Britannic Bold" panose="020B0903060703020204" pitchFamily="34" charset="0"/>
            </a:endParaRPr>
          </a:p>
          <a:p>
            <a:pPr algn="just"/>
            <a:endParaRPr lang="en-US" dirty="0" smtClean="0">
              <a:latin typeface="Britannic Bold" panose="020B09030607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Britannic Bold" panose="020B0903060703020204" pitchFamily="34" charset="0"/>
              </a:rPr>
              <a:t>Was Humphreys ethical in doing what</a:t>
            </a:r>
            <a:r>
              <a:rPr lang="mt-MT" dirty="0" smtClean="0">
                <a:latin typeface="Britannic Bold" panose="020B0903060703020204" pitchFamily="34" charset="0"/>
              </a:rPr>
              <a:t> </a:t>
            </a:r>
            <a:r>
              <a:rPr lang="en-US" dirty="0" smtClean="0">
                <a:latin typeface="Britannic Bold" panose="020B0903060703020204" pitchFamily="34" charset="0"/>
              </a:rPr>
              <a:t>he did? </a:t>
            </a:r>
            <a:endParaRPr lang="mt-MT" dirty="0" smtClean="0">
              <a:latin typeface="Britannic Bold" panose="020B09030607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mt-MT" dirty="0" smtClean="0">
              <a:latin typeface="Britannic Bold" panose="020B09030607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Britannic Bold" panose="020B0903060703020204" pitchFamily="34" charset="0"/>
              </a:rPr>
              <a:t>Are there parts of the research</a:t>
            </a:r>
            <a:r>
              <a:rPr lang="mt-MT" dirty="0" smtClean="0">
                <a:latin typeface="Britannic Bold" panose="020B0903060703020204" pitchFamily="34" charset="0"/>
              </a:rPr>
              <a:t> </a:t>
            </a:r>
            <a:r>
              <a:rPr lang="en-US" dirty="0" smtClean="0">
                <a:latin typeface="Britannic Bold" panose="020B0903060703020204" pitchFamily="34" charset="0"/>
              </a:rPr>
              <a:t>that you believe were acceptable and</a:t>
            </a:r>
            <a:r>
              <a:rPr lang="mt-MT" dirty="0" smtClean="0">
                <a:latin typeface="Britannic Bold" panose="020B0903060703020204" pitchFamily="34" charset="0"/>
              </a:rPr>
              <a:t> </a:t>
            </a:r>
            <a:r>
              <a:rPr lang="en-US" dirty="0" smtClean="0">
                <a:latin typeface="Britannic Bold" panose="020B0903060703020204" pitchFamily="34" charset="0"/>
              </a:rPr>
              <a:t>other parts that were not?</a:t>
            </a:r>
            <a:endParaRPr lang="en-GB" dirty="0">
              <a:latin typeface="Britannic Bold" panose="020B09030607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44624"/>
            <a:ext cx="64411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ritannic Bold" panose="020B0903060703020204" pitchFamily="34" charset="0"/>
              </a:rPr>
              <a:t>Ethical Issues in Social </a:t>
            </a:r>
            <a:r>
              <a:rPr lang="en-US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Research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I</a:t>
            </a:r>
          </a:p>
          <a:p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Why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are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ethics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important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US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350" y="1941222"/>
            <a:ext cx="4872154" cy="4872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656" t="20601" r="35826" b="42651"/>
          <a:stretch/>
        </p:blipFill>
        <p:spPr>
          <a:xfrm>
            <a:off x="6372200" y="188640"/>
            <a:ext cx="2664296" cy="1800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461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004" y="764704"/>
            <a:ext cx="4762500" cy="35283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62068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itannic Bold" panose="020B0903060703020204" pitchFamily="34" charset="0"/>
              </a:rPr>
              <a:t>Voluntary participation (intrusion into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people’s lives)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itannic Bold" panose="020B0903060703020204" pitchFamily="34" charset="0"/>
              </a:rPr>
              <a:t>No harm to participants (emotional stress,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embarrassment, danger of being identified)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itannic Bold" panose="020B0903060703020204" pitchFamily="34" charset="0"/>
              </a:rPr>
              <a:t>Informed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itannic Bold" panose="020B0903060703020204" pitchFamily="34" charset="0"/>
              </a:rPr>
              <a:t></a:t>
            </a:r>
            <a:r>
              <a:rPr lang="mt-MT" sz="2400" dirty="0" smtClean="0">
                <a:latin typeface="Britannic Bold" panose="020B0903060703020204" pitchFamily="34" charset="0"/>
              </a:rPr>
              <a:t>An</a:t>
            </a:r>
            <a:r>
              <a:rPr lang="en-US" sz="2400" dirty="0" err="1" smtClean="0">
                <a:latin typeface="Britannic Bold" panose="020B0903060703020204" pitchFamily="34" charset="0"/>
              </a:rPr>
              <a:t>onymity</a:t>
            </a:r>
            <a:r>
              <a:rPr lang="en-US" sz="2400" dirty="0" smtClean="0">
                <a:latin typeface="Britannic Bold" panose="020B0903060703020204" pitchFamily="34" charset="0"/>
              </a:rPr>
              <a:t> and confidentiality (can’t be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identified vs only researchers know identify)</a:t>
            </a:r>
            <a:endParaRPr lang="en-GB" sz="2400" dirty="0">
              <a:latin typeface="Britannic Bold" panose="020B09030607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44624"/>
            <a:ext cx="6567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ritannic Bold" panose="020B0903060703020204" pitchFamily="34" charset="0"/>
              </a:rPr>
              <a:t>Ethical Issues in Social </a:t>
            </a:r>
            <a:r>
              <a:rPr lang="en-US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Research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II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236" t="11327" r="7646"/>
          <a:stretch/>
        </p:blipFill>
        <p:spPr>
          <a:xfrm>
            <a:off x="323528" y="4406340"/>
            <a:ext cx="3002179" cy="2335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895" y="4426336"/>
            <a:ext cx="3299755" cy="1954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651" y="4365104"/>
            <a:ext cx="3145854" cy="23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1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60" y="764704"/>
            <a:ext cx="7038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mt-MT" sz="2400" dirty="0" smtClean="0">
                <a:latin typeface="Britannic Bold" panose="020B0903060703020204" pitchFamily="34" charset="0"/>
              </a:rPr>
              <a:t>D</a:t>
            </a:r>
            <a:r>
              <a:rPr lang="en-US" sz="2400" dirty="0" err="1" smtClean="0">
                <a:latin typeface="Britannic Bold" panose="020B0903060703020204" pitchFamily="34" charset="0"/>
              </a:rPr>
              <a:t>eception</a:t>
            </a:r>
            <a:r>
              <a:rPr lang="mt-MT" sz="2400" dirty="0" smtClean="0">
                <a:latin typeface="Britannic Bold" panose="020B0903060703020204" pitchFamily="34" charset="0"/>
              </a:rPr>
              <a:t>: </a:t>
            </a:r>
            <a:r>
              <a:rPr lang="mt-MT" sz="2400" dirty="0" err="1" smtClean="0">
                <a:latin typeface="Britannic Bold" panose="020B0903060703020204" pitchFamily="34" charset="0"/>
              </a:rPr>
              <a:t>Researchers</a:t>
            </a:r>
            <a:r>
              <a:rPr lang="mt-MT" sz="2400" dirty="0" smtClean="0">
                <a:latin typeface="Britannic Bold" panose="020B0903060703020204" pitchFamily="34" charset="0"/>
              </a:rPr>
              <a:t> d</a:t>
            </a:r>
            <a:r>
              <a:rPr lang="en-US" sz="2400" dirty="0" smtClean="0">
                <a:latin typeface="Britannic Bold" panose="020B0903060703020204" pitchFamily="34" charset="0"/>
              </a:rPr>
              <a:t>o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mt-MT" sz="2400" dirty="0" err="1" smtClean="0">
                <a:latin typeface="Britannic Bold" panose="020B0903060703020204" pitchFamily="34" charset="0"/>
              </a:rPr>
              <a:t>not</a:t>
            </a:r>
            <a:r>
              <a:rPr lang="en-US" sz="2400" dirty="0" smtClean="0">
                <a:latin typeface="Britannic Bold" panose="020B0903060703020204" pitchFamily="34" charset="0"/>
              </a:rPr>
              <a:t> </a:t>
            </a:r>
            <a:r>
              <a:rPr lang="mt-MT" sz="2400" dirty="0" err="1" smtClean="0">
                <a:latin typeface="Britannic Bold" panose="020B0903060703020204" pitchFamily="34" charset="0"/>
              </a:rPr>
              <a:t>inform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mt-MT" sz="2400" dirty="0" err="1" smtClean="0">
                <a:latin typeface="Britannic Bold" panose="020B0903060703020204" pitchFamily="34" charset="0"/>
              </a:rPr>
              <a:t>subject</a:t>
            </a:r>
            <a:r>
              <a:rPr lang="en-US" sz="2400" dirty="0" smtClean="0">
                <a:latin typeface="Britannic Bold" panose="020B0903060703020204" pitchFamily="34" charset="0"/>
              </a:rPr>
              <a:t> why </a:t>
            </a:r>
            <a:r>
              <a:rPr lang="mt-MT" sz="2400" dirty="0" err="1" smtClean="0">
                <a:latin typeface="Britannic Bold" panose="020B0903060703020204" pitchFamily="34" charset="0"/>
              </a:rPr>
              <a:t>the</a:t>
            </a:r>
            <a:r>
              <a:rPr lang="mt-MT" sz="2400" dirty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research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mt-MT" sz="2400" dirty="0" err="1" smtClean="0">
                <a:latin typeface="Britannic Bold" panose="020B0903060703020204" pitchFamily="34" charset="0"/>
              </a:rPr>
              <a:t>is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mt-MT" sz="2400" dirty="0" err="1" smtClean="0">
                <a:latin typeface="Britannic Bold" panose="020B0903060703020204" pitchFamily="34" charset="0"/>
              </a:rPr>
              <a:t>being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mt-MT" sz="2400" dirty="0" err="1" smtClean="0">
                <a:latin typeface="Britannic Bold" panose="020B0903060703020204" pitchFamily="34" charset="0"/>
              </a:rPr>
              <a:t>done</a:t>
            </a:r>
            <a:r>
              <a:rPr lang="mt-MT" sz="2400" dirty="0" smtClean="0">
                <a:latin typeface="Britannic Bold" panose="020B0903060703020204" pitchFamily="34" charset="0"/>
              </a:rPr>
              <a:t>.</a:t>
            </a:r>
            <a:endParaRPr lang="en-US" sz="2400" dirty="0" smtClean="0">
              <a:latin typeface="Britannic Bold" panose="020B0903060703020204" pitchFamily="34" charset="0"/>
            </a:endParaRPr>
          </a:p>
          <a:p>
            <a:endParaRPr lang="en-US" sz="2400" dirty="0" smtClean="0">
              <a:latin typeface="Britannic Bold" panose="020B09030607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mt-MT" sz="2400" dirty="0" err="1" smtClean="0">
                <a:latin typeface="Britannic Bold" panose="020B0903060703020204" pitchFamily="34" charset="0"/>
              </a:rPr>
              <a:t>Unjustified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mt-MT" sz="2400" dirty="0" err="1" smtClean="0">
                <a:latin typeface="Britannic Bold" panose="020B0903060703020204" pitchFamily="34" charset="0"/>
              </a:rPr>
              <a:t>Research</a:t>
            </a:r>
            <a:r>
              <a:rPr lang="mt-MT" sz="2400" dirty="0" smtClean="0">
                <a:latin typeface="Britannic Bold" panose="020B0903060703020204" pitchFamily="34" charset="0"/>
              </a:rPr>
              <a:t>: </a:t>
            </a:r>
            <a:r>
              <a:rPr lang="mt-MT" sz="2400" dirty="0" err="1" smtClean="0">
                <a:latin typeface="Britannic Bold" panose="020B0903060703020204" pitchFamily="34" charset="0"/>
              </a:rPr>
              <a:t>Research</a:t>
            </a:r>
            <a:r>
              <a:rPr lang="mt-MT" sz="2400" dirty="0" smtClean="0">
                <a:latin typeface="Britannic Bold" panose="020B0903060703020204" pitchFamily="34" charset="0"/>
              </a:rPr>
              <a:t> n</a:t>
            </a:r>
            <a:r>
              <a:rPr lang="en-US" sz="2400" dirty="0" err="1" smtClean="0">
                <a:latin typeface="Britannic Bold" panose="020B0903060703020204" pitchFamily="34" charset="0"/>
              </a:rPr>
              <a:t>eeds</a:t>
            </a:r>
            <a:r>
              <a:rPr lang="en-US" sz="2400" dirty="0" smtClean="0">
                <a:latin typeface="Britannic Bold" panose="020B0903060703020204" pitchFamily="34" charset="0"/>
              </a:rPr>
              <a:t> to be justified by compelling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scientific or administrative concerns.</a:t>
            </a:r>
            <a:endParaRPr lang="mt-MT" sz="2400" dirty="0" smtClean="0">
              <a:latin typeface="Britannic Bold" panose="020B0903060703020204" pitchFamily="34" charset="0"/>
            </a:endParaRPr>
          </a:p>
          <a:p>
            <a:endParaRPr lang="en-US" sz="2400" dirty="0" smtClean="0">
              <a:latin typeface="Britannic Bold" panose="020B09030607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mt-MT" sz="2400" dirty="0" smtClean="0">
                <a:latin typeface="Britannic Bold" panose="020B0903060703020204" pitchFamily="34" charset="0"/>
              </a:rPr>
              <a:t>E</a:t>
            </a:r>
            <a:r>
              <a:rPr lang="en-US" sz="2400" dirty="0" err="1" smtClean="0">
                <a:latin typeface="Britannic Bold" panose="020B0903060703020204" pitchFamily="34" charset="0"/>
              </a:rPr>
              <a:t>mbellish</a:t>
            </a:r>
            <a:r>
              <a:rPr lang="mt-MT" sz="2400" dirty="0" err="1" smtClean="0">
                <a:latin typeface="Britannic Bold" panose="020B0903060703020204" pitchFamily="34" charset="0"/>
              </a:rPr>
              <a:t>ment</a:t>
            </a:r>
            <a:r>
              <a:rPr lang="mt-MT" sz="2400" dirty="0" smtClean="0">
                <a:latin typeface="Britannic Bold" panose="020B0903060703020204" pitchFamily="34" charset="0"/>
              </a:rPr>
              <a:t> of</a:t>
            </a:r>
            <a:r>
              <a:rPr lang="en-US" sz="2400" dirty="0" smtClean="0">
                <a:latin typeface="Britannic Bold" panose="020B0903060703020204" pitchFamily="34" charset="0"/>
              </a:rPr>
              <a:t> findings</a:t>
            </a:r>
            <a:r>
              <a:rPr lang="mt-MT" sz="2400" dirty="0" smtClean="0">
                <a:latin typeface="Britannic Bold" panose="020B0903060703020204" pitchFamily="34" charset="0"/>
              </a:rPr>
              <a:t>: </a:t>
            </a:r>
            <a:r>
              <a:rPr lang="en-US" sz="2400" dirty="0" smtClean="0">
                <a:latin typeface="Britannic Bold" panose="020B0903060703020204" pitchFamily="34" charset="0"/>
              </a:rPr>
              <a:t>Researchers must be honest about their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findings and research</a:t>
            </a:r>
            <a:endParaRPr lang="en-GB" sz="2400" dirty="0">
              <a:latin typeface="Britannic Bold" panose="020B09030607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44624"/>
            <a:ext cx="6694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ritannic Bold" panose="020B0903060703020204" pitchFamily="34" charset="0"/>
              </a:rPr>
              <a:t>Ethical Issues in Social </a:t>
            </a:r>
            <a:r>
              <a:rPr lang="en-US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Research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III</a:t>
            </a:r>
          </a:p>
        </p:txBody>
      </p:sp>
    </p:spTree>
    <p:extLst>
      <p:ext uri="{BB962C8B-B14F-4D97-AF65-F5344CB8AC3E}">
        <p14:creationId xmlns:p14="http://schemas.microsoft.com/office/powerpoint/2010/main" val="307461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2474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itannic Bold" panose="020B0903060703020204" pitchFamily="34" charset="0"/>
              </a:rPr>
              <a:t>National law</a:t>
            </a:r>
            <a:r>
              <a:rPr lang="mt-MT" sz="2400" dirty="0" smtClean="0">
                <a:latin typeface="Britannic Bold" panose="020B0903060703020204" pitchFamily="34" charset="0"/>
              </a:rPr>
              <a:t>s</a:t>
            </a:r>
            <a:r>
              <a:rPr lang="en-US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>
                <a:latin typeface="Britannic Bold" panose="020B0903060703020204" pitchFamily="34" charset="0"/>
              </a:rPr>
              <a:t>to </a:t>
            </a:r>
            <a:r>
              <a:rPr lang="en-US" sz="2400" dirty="0" smtClean="0">
                <a:latin typeface="Britannic Bold" panose="020B0903060703020204" pitchFamily="34" charset="0"/>
              </a:rPr>
              <a:t>protect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subjects/respondents</a:t>
            </a:r>
            <a:r>
              <a:rPr lang="mt-MT" sz="2400" dirty="0" smtClean="0">
                <a:latin typeface="Britannic Bold" panose="020B0903060703020204" pitchFamily="34" charset="0"/>
              </a:rPr>
              <a:t>.</a:t>
            </a:r>
            <a:endParaRPr lang="en-US" sz="2400" dirty="0">
              <a:latin typeface="Britannic Bold" panose="020B0903060703020204" pitchFamily="34" charset="0"/>
            </a:endParaRPr>
          </a:p>
          <a:p>
            <a:pPr algn="just"/>
            <a:endParaRPr lang="mt-MT" sz="2400" dirty="0" smtClean="0">
              <a:latin typeface="Britannic Bold" panose="020B09030607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itannic Bold" panose="020B0903060703020204" pitchFamily="34" charset="0"/>
              </a:rPr>
              <a:t>Institutional Review Boards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–Review research proposals involving humans so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they can guarantee the rights and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interests are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protected</a:t>
            </a:r>
            <a:r>
              <a:rPr lang="mt-MT" sz="2400" dirty="0" smtClean="0">
                <a:latin typeface="Britannic Bold" panose="020B0903060703020204" pitchFamily="34" charset="0"/>
              </a:rPr>
              <a:t>.</a:t>
            </a:r>
            <a:endParaRPr lang="en-US" sz="2400" dirty="0" smtClean="0">
              <a:latin typeface="Britannic Bold" panose="020B0903060703020204" pitchFamily="34" charset="0"/>
            </a:endParaRPr>
          </a:p>
          <a:p>
            <a:pPr algn="just"/>
            <a:endParaRPr lang="mt-MT" sz="2400" dirty="0" smtClean="0">
              <a:latin typeface="Britannic Bold" panose="020B09030607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itannic Bold" panose="020B0903060703020204" pitchFamily="34" charset="0"/>
              </a:rPr>
              <a:t>Professional Codes of Ethics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–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Most professional </a:t>
            </a:r>
            <a:r>
              <a:rPr lang="en-US" sz="2400" dirty="0" err="1" smtClean="0">
                <a:latin typeface="Britannic Bold" panose="020B0903060703020204" pitchFamily="34" charset="0"/>
              </a:rPr>
              <a:t>associa</a:t>
            </a:r>
            <a:r>
              <a:rPr lang="mt-MT" sz="2400" dirty="0" smtClean="0">
                <a:latin typeface="Britannic Bold" panose="020B0903060703020204" pitchFamily="34" charset="0"/>
              </a:rPr>
              <a:t>-</a:t>
            </a:r>
            <a:r>
              <a:rPr lang="en-US" sz="2400" dirty="0" err="1" smtClean="0">
                <a:latin typeface="Britannic Bold" panose="020B0903060703020204" pitchFamily="34" charset="0"/>
              </a:rPr>
              <a:t>tions</a:t>
            </a:r>
            <a:r>
              <a:rPr lang="en-US" sz="2400" dirty="0" smtClean="0">
                <a:latin typeface="Britannic Bold" panose="020B0903060703020204" pitchFamily="34" charset="0"/>
              </a:rPr>
              <a:t> have formal codes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of conduct that describe acceptable and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unacceptable professional behavior.</a:t>
            </a:r>
            <a:endParaRPr lang="en-GB" sz="2400" dirty="0">
              <a:latin typeface="Britannic Bold" panose="020B09030607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44624"/>
            <a:ext cx="4644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ritannic Bold" panose="020B0903060703020204" pitchFamily="34" charset="0"/>
              </a:rPr>
              <a:t>Ethical Issues in </a:t>
            </a:r>
            <a:endParaRPr lang="mt-MT" sz="3200" dirty="0" smtClean="0">
              <a:solidFill>
                <a:srgbClr val="FF0000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Social Research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IV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3" t="4230" r="3788" b="21592"/>
          <a:stretch/>
        </p:blipFill>
        <p:spPr>
          <a:xfrm>
            <a:off x="4792878" y="2924944"/>
            <a:ext cx="4315626" cy="2567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00" t="8010" r="6000" b="6567"/>
          <a:stretch/>
        </p:blipFill>
        <p:spPr>
          <a:xfrm>
            <a:off x="4932040" y="44624"/>
            <a:ext cx="4176464" cy="2884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77" t="21851" r="9655" b="42641"/>
          <a:stretch/>
        </p:blipFill>
        <p:spPr>
          <a:xfrm>
            <a:off x="4932040" y="5517232"/>
            <a:ext cx="4176464" cy="12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1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29399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mt-MT" sz="2400" dirty="0" smtClean="0">
                <a:latin typeface="Britannic Bold" panose="020B0903060703020204" pitchFamily="34" charset="0"/>
              </a:rPr>
              <a:t>O</a:t>
            </a:r>
            <a:r>
              <a:rPr lang="en-US" sz="2400" dirty="0" err="1" smtClean="0">
                <a:latin typeface="Britannic Bold" panose="020B0903060703020204" pitchFamily="34" charset="0"/>
              </a:rPr>
              <a:t>bjectivity</a:t>
            </a:r>
            <a:r>
              <a:rPr lang="en-US" sz="2400" dirty="0" smtClean="0">
                <a:latin typeface="Britannic Bold" panose="020B0903060703020204" pitchFamily="34" charset="0"/>
              </a:rPr>
              <a:t> of science vs ideology of politics</a:t>
            </a:r>
            <a:r>
              <a:rPr lang="mt-MT" sz="2400" dirty="0" smtClean="0">
                <a:latin typeface="Britannic Bold" panose="020B0903060703020204" pitchFamily="34" charset="0"/>
              </a:rPr>
              <a:t>.</a:t>
            </a:r>
            <a:endParaRPr lang="mt-MT" sz="2400" dirty="0">
              <a:latin typeface="Britannic Bold" panose="020B09030607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mt-MT" sz="2400" dirty="0" smtClean="0">
                <a:latin typeface="Britannic Bold" panose="020B0903060703020204" pitchFamily="34" charset="0"/>
              </a:rPr>
              <a:t>C</a:t>
            </a:r>
            <a:r>
              <a:rPr lang="en-US" sz="2400" dirty="0" smtClean="0">
                <a:latin typeface="Britannic Bold" panose="020B0903060703020204" pitchFamily="34" charset="0"/>
              </a:rPr>
              <a:t>an science by completely objective</a:t>
            </a:r>
            <a:r>
              <a:rPr lang="mt-MT" sz="2400" dirty="0" smtClean="0">
                <a:latin typeface="Britannic Bold" panose="020B0903060703020204" pitchFamily="34" charset="0"/>
              </a:rPr>
              <a:t>.</a:t>
            </a:r>
            <a:endParaRPr lang="mt-MT" sz="2400" dirty="0">
              <a:latin typeface="Britannic Bold" panose="020B09030607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itannic Bold" panose="020B0903060703020204" pitchFamily="34" charset="0"/>
              </a:rPr>
              <a:t>Politics </a:t>
            </a:r>
            <a:r>
              <a:rPr lang="en-US" sz="2400" dirty="0" smtClean="0">
                <a:latin typeface="Britannic Bold" panose="020B0903060703020204" pitchFamily="34" charset="0"/>
              </a:rPr>
              <a:t>deals with the substance and use of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research.</a:t>
            </a:r>
            <a:endParaRPr lang="mt-MT" sz="2400" dirty="0" smtClean="0">
              <a:latin typeface="Britannic Bold" panose="020B09030607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itannic Bold" panose="020B0903060703020204" pitchFamily="34" charset="0"/>
              </a:rPr>
              <a:t>If </a:t>
            </a:r>
            <a:r>
              <a:rPr lang="en-US" sz="2400" dirty="0" smtClean="0">
                <a:latin typeface="Britannic Bold" panose="020B0903060703020204" pitchFamily="34" charset="0"/>
              </a:rPr>
              <a:t>research results are politically sensitive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then the methodology will be attached</a:t>
            </a:r>
            <a:r>
              <a:rPr lang="mt-MT" sz="2400" dirty="0" smtClean="0">
                <a:latin typeface="Britannic Bold" panose="020B0903060703020204" pitchFamily="34" charset="0"/>
              </a:rPr>
              <a:t>.</a:t>
            </a:r>
            <a:endParaRPr lang="en-GB" sz="2400" dirty="0">
              <a:latin typeface="Britannic Bold" panose="020B09030607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97" y="44624"/>
            <a:ext cx="5033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ritannic Bold" panose="020B0903060703020204" pitchFamily="34" charset="0"/>
              </a:rPr>
              <a:t>Politics of Social Research</a:t>
            </a:r>
          </a:p>
        </p:txBody>
      </p:sp>
      <p:pic>
        <p:nvPicPr>
          <p:cNvPr id="5122" name="Picture 2" descr="https://encrypted-tbn2.gstatic.com/images?q=tbn:ANd9GcR2A_sRAjuELDmxXIbH6QI4qFLKbEeS652WmkzQhCzyI__psHch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01" y="3854203"/>
            <a:ext cx="3944348" cy="295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55" t="12194" b="12196"/>
          <a:stretch/>
        </p:blipFill>
        <p:spPr>
          <a:xfrm>
            <a:off x="611560" y="4426208"/>
            <a:ext cx="3906714" cy="2454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6633"/>
            <a:ext cx="3964485" cy="374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1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92696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Britannic Bold" panose="020B0903060703020204" pitchFamily="34" charset="0"/>
              </a:rPr>
              <a:t>Three </a:t>
            </a:r>
            <a:r>
              <a:rPr lang="en-US" sz="2400" dirty="0" smtClean="0">
                <a:latin typeface="Britannic Bold" panose="020B0903060703020204" pitchFamily="34" charset="0"/>
              </a:rPr>
              <a:t>issues:</a:t>
            </a:r>
          </a:p>
          <a:p>
            <a:pPr algn="just"/>
            <a:r>
              <a:rPr lang="en-US" sz="2400" dirty="0" smtClean="0">
                <a:latin typeface="Britannic Bold" panose="020B0903060703020204" pitchFamily="34" charset="0"/>
              </a:rPr>
              <a:t> </a:t>
            </a:r>
            <a:endParaRPr lang="mt-MT" sz="2400" dirty="0" smtClean="0">
              <a:latin typeface="Britannic Bold" panose="020B09030607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itannic Bold" panose="020B0903060703020204" pitchFamily="34" charset="0"/>
              </a:rPr>
              <a:t>Science </a:t>
            </a:r>
            <a:r>
              <a:rPr lang="en-US" sz="2400" dirty="0" smtClean="0">
                <a:latin typeface="Britannic Bold" panose="020B0903060703020204" pitchFamily="34" charset="0"/>
              </a:rPr>
              <a:t>is not untouched by politics.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mt-MT" sz="2400" dirty="0" smtClean="0">
              <a:latin typeface="Britannic Bold" panose="020B09030607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itannic Bold" panose="020B0903060703020204" pitchFamily="34" charset="0"/>
              </a:rPr>
              <a:t>Science </a:t>
            </a:r>
            <a:r>
              <a:rPr lang="en-US" sz="2400" dirty="0" smtClean="0">
                <a:latin typeface="Britannic Bold" panose="020B0903060703020204" pitchFamily="34" charset="0"/>
              </a:rPr>
              <a:t>does not proceed in the </a:t>
            </a:r>
            <a:r>
              <a:rPr lang="en-US" sz="2400" dirty="0" smtClean="0">
                <a:latin typeface="Britannic Bold" panose="020B0903060703020204" pitchFamily="34" charset="0"/>
              </a:rPr>
              <a:t>midst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of </a:t>
            </a:r>
            <a:r>
              <a:rPr lang="en-US" sz="2400" dirty="0" smtClean="0">
                <a:latin typeface="Britannic Bold" panose="020B0903060703020204" pitchFamily="34" charset="0"/>
              </a:rPr>
              <a:t>political controversy.</a:t>
            </a:r>
          </a:p>
          <a:p>
            <a:pPr algn="just"/>
            <a:endParaRPr lang="mt-MT" sz="2400" dirty="0" smtClean="0">
              <a:latin typeface="Britannic Bold" panose="020B09030607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itannic Bold" panose="020B0903060703020204" pitchFamily="34" charset="0"/>
              </a:rPr>
              <a:t>Awareness </a:t>
            </a:r>
            <a:r>
              <a:rPr lang="en-US" sz="2400" dirty="0" smtClean="0">
                <a:latin typeface="Britannic Bold" panose="020B0903060703020204" pitchFamily="34" charset="0"/>
              </a:rPr>
              <a:t>of ideologies enriches </a:t>
            </a:r>
            <a:r>
              <a:rPr lang="en-US" sz="2400" dirty="0" smtClean="0">
                <a:latin typeface="Britannic Bold" panose="020B0903060703020204" pitchFamily="34" charset="0"/>
              </a:rPr>
              <a:t>the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study </a:t>
            </a:r>
            <a:r>
              <a:rPr lang="en-US" sz="2400" dirty="0" smtClean="0">
                <a:latin typeface="Britannic Bold" panose="020B0903060703020204" pitchFamily="34" charset="0"/>
              </a:rPr>
              <a:t>and practice of social </a:t>
            </a:r>
            <a:r>
              <a:rPr lang="en-US" sz="2400" dirty="0" smtClean="0">
                <a:latin typeface="Britannic Bold" panose="020B0903060703020204" pitchFamily="34" charset="0"/>
              </a:rPr>
              <a:t>research</a:t>
            </a:r>
            <a:r>
              <a:rPr lang="mt-MT" sz="2400" dirty="0" smtClean="0">
                <a:latin typeface="Britannic Bold" panose="020B0903060703020204" pitchFamily="34" charset="0"/>
              </a:rPr>
              <a:t> </a:t>
            </a:r>
            <a:r>
              <a:rPr lang="en-US" sz="2400" dirty="0" smtClean="0">
                <a:latin typeface="Britannic Bold" panose="020B0903060703020204" pitchFamily="34" charset="0"/>
              </a:rPr>
              <a:t>methods</a:t>
            </a:r>
            <a:r>
              <a:rPr lang="en-US" sz="2400" dirty="0" smtClean="0">
                <a:latin typeface="Britannic Bold" panose="020B0903060703020204" pitchFamily="34" charset="0"/>
              </a:rPr>
              <a:t>.</a:t>
            </a:r>
            <a:endParaRPr lang="en-GB" sz="2400" dirty="0">
              <a:latin typeface="Britannic Bold" panose="020B09030607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35913"/>
            <a:ext cx="4203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ritannic Bold" panose="020B0903060703020204" pitchFamily="34" charset="0"/>
              </a:rPr>
              <a:t>Politics in Perspective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908722"/>
            <a:ext cx="3312367" cy="34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1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317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Britannic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Pace</dc:creator>
  <cp:lastModifiedBy>David Pace</cp:lastModifiedBy>
  <cp:revision>22</cp:revision>
  <dcterms:created xsi:type="dcterms:W3CDTF">2016-01-10T19:06:12Z</dcterms:created>
  <dcterms:modified xsi:type="dcterms:W3CDTF">2016-01-13T08:49:42Z</dcterms:modified>
</cp:coreProperties>
</file>