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039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9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8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28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97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02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42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09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65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1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C7FE6-7590-4EDA-9DBF-F3934BE5F05A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B8772-BE06-4823-97B2-B56726F8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2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16632"/>
            <a:ext cx="3212976" cy="3212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3" y="2348880"/>
            <a:ext cx="3706799" cy="2304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7001" b="6890"/>
          <a:stretch/>
        </p:blipFill>
        <p:spPr>
          <a:xfrm>
            <a:off x="4298489" y="4509120"/>
            <a:ext cx="4810015" cy="2357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4" y="-744"/>
            <a:ext cx="5842000" cy="213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800" y="1915085"/>
            <a:ext cx="39604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40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UNIT 2 - PARADIGMS, THEORIES </a:t>
            </a:r>
          </a:p>
          <a:p>
            <a:pPr algn="ctr"/>
            <a:r>
              <a:rPr lang="mt-MT" sz="40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AND </a:t>
            </a:r>
          </a:p>
          <a:p>
            <a:pPr algn="ctr"/>
            <a:r>
              <a:rPr lang="mt-MT" sz="40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RESEARCH</a:t>
            </a:r>
            <a:endParaRPr lang="en-GB" sz="40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72000"/>
            <a:ext cx="35433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698" t="4880" b="9458"/>
          <a:stretch/>
        </p:blipFill>
        <p:spPr>
          <a:xfrm>
            <a:off x="7856056" y="3429000"/>
            <a:ext cx="1287943" cy="1368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4656" y="3404969"/>
            <a:ext cx="1763688" cy="117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1190357"/>
            <a:ext cx="35283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A </a:t>
            </a:r>
            <a:r>
              <a:rPr lang="en-US" sz="2400" dirty="0">
                <a:latin typeface="Britannic Bold" panose="020B0903060703020204" pitchFamily="34" charset="0"/>
              </a:rPr>
              <a:t>social entity, such as an organization or a whole society, can be viewed as an organism.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A social system is made up of parts, each of which </a:t>
            </a:r>
            <a:r>
              <a:rPr lang="en-US" sz="2400" dirty="0" smtClean="0">
                <a:latin typeface="Britannic Bold" panose="020B0903060703020204" pitchFamily="34" charset="0"/>
              </a:rPr>
              <a:t>contributes </a:t>
            </a:r>
            <a:r>
              <a:rPr lang="en-US" sz="2400" dirty="0">
                <a:latin typeface="Britannic Bold" panose="020B0903060703020204" pitchFamily="34" charset="0"/>
              </a:rPr>
              <a:t>to the </a:t>
            </a:r>
            <a:r>
              <a:rPr lang="en-US" sz="2400" dirty="0" smtClean="0">
                <a:latin typeface="Britannic Bold" panose="020B0903060703020204" pitchFamily="34" charset="0"/>
              </a:rPr>
              <a:t>fun-</a:t>
            </a:r>
            <a:r>
              <a:rPr lang="en-US" sz="2400" dirty="0" err="1" smtClean="0">
                <a:latin typeface="Britannic Bold" panose="020B0903060703020204" pitchFamily="34" charset="0"/>
              </a:rPr>
              <a:t>ctioning</a:t>
            </a:r>
            <a:r>
              <a:rPr lang="en-US" sz="2400" dirty="0" smtClean="0">
                <a:latin typeface="Britannic Bold" panose="020B0903060703020204" pitchFamily="34" charset="0"/>
              </a:rPr>
              <a:t> </a:t>
            </a:r>
            <a:r>
              <a:rPr lang="en-US" sz="2400" dirty="0">
                <a:latin typeface="Britannic Bold" panose="020B0903060703020204" pitchFamily="34" charset="0"/>
              </a:rPr>
              <a:t>of the whole.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This view looks for the “functions” served by the various </a:t>
            </a:r>
            <a:r>
              <a:rPr lang="en-US" sz="2400" dirty="0" smtClean="0">
                <a:latin typeface="Britannic Bold" panose="020B0903060703020204" pitchFamily="34" charset="0"/>
              </a:rPr>
              <a:t>com-</a:t>
            </a:r>
            <a:r>
              <a:rPr lang="en-US" sz="2400" dirty="0" err="1" smtClean="0">
                <a:latin typeface="Britannic Bold" panose="020B0903060703020204" pitchFamily="34" charset="0"/>
              </a:rPr>
              <a:t>ponents</a:t>
            </a:r>
            <a:r>
              <a:rPr lang="en-US" sz="2400" dirty="0" smtClean="0">
                <a:latin typeface="Britannic Bold" panose="020B0903060703020204" pitchFamily="34" charset="0"/>
              </a:rPr>
              <a:t> </a:t>
            </a:r>
            <a:r>
              <a:rPr lang="en-US" sz="2400" dirty="0">
                <a:latin typeface="Britannic Bold" panose="020B0903060703020204" pitchFamily="34" charset="0"/>
              </a:rPr>
              <a:t>of society.</a:t>
            </a:r>
            <a:endParaRPr lang="en-GB" sz="2400" dirty="0"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96" y="15007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Social Science </a:t>
            </a:r>
            <a:r>
              <a:rPr lang="en-US" sz="32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Paradigms V: Structural Functionalism</a:t>
            </a:r>
            <a:endParaRPr lang="en-US" sz="32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348880"/>
            <a:ext cx="5537200" cy="446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687" t="10588" r="15645" b="15944"/>
          <a:stretch/>
        </p:blipFill>
        <p:spPr>
          <a:xfrm>
            <a:off x="5508104" y="80489"/>
            <a:ext cx="3600400" cy="21243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36" y="0"/>
            <a:ext cx="2404864" cy="24048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96" y="548680"/>
            <a:ext cx="3096344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Focuses </a:t>
            </a:r>
            <a:r>
              <a:rPr lang="en-US" sz="2400" dirty="0">
                <a:latin typeface="Britannic Bold" panose="020B0903060703020204" pitchFamily="34" charset="0"/>
              </a:rPr>
              <a:t>on gender differences and how they relate to the rest of social organization.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Draws attention to the oppression of women in many </a:t>
            </a:r>
            <a:r>
              <a:rPr lang="en-US" sz="2400" dirty="0" smtClean="0">
                <a:latin typeface="Britannic Bold" panose="020B0903060703020204" pitchFamily="34" charset="0"/>
              </a:rPr>
              <a:t>so-</a:t>
            </a:r>
            <a:r>
              <a:rPr lang="en-US" sz="2400" dirty="0" err="1" smtClean="0">
                <a:latin typeface="Britannic Bold" panose="020B0903060703020204" pitchFamily="34" charset="0"/>
              </a:rPr>
              <a:t>cieties</a:t>
            </a:r>
            <a:r>
              <a:rPr lang="en-US" sz="2400" dirty="0">
                <a:latin typeface="Britannic Bold" panose="020B0903060703020204" pitchFamily="34" charset="0"/>
              </a:rPr>
              <a:t>, and sheds light on all kinds of </a:t>
            </a:r>
            <a:r>
              <a:rPr lang="en-US" sz="2400" dirty="0" smtClean="0">
                <a:latin typeface="Britannic Bold" panose="020B0903060703020204" pitchFamily="34" charset="0"/>
              </a:rPr>
              <a:t>oppression</a:t>
            </a:r>
            <a:r>
              <a:rPr lang="en-US" sz="2400" dirty="0">
                <a:latin typeface="Britannic Bold" panose="020B0903060703020204" pitchFamily="34" charset="0"/>
              </a:rPr>
              <a:t>.</a:t>
            </a:r>
            <a:endParaRPr lang="en-GB" sz="2400" dirty="0"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6512" y="15007"/>
            <a:ext cx="878497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Social Science </a:t>
            </a:r>
            <a:r>
              <a:rPr lang="en-US" sz="32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Paradigms V: Feminism</a:t>
            </a:r>
            <a:endParaRPr lang="en-US" sz="32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135" t="7901" r="11801" b="25912"/>
          <a:stretch/>
        </p:blipFill>
        <p:spPr>
          <a:xfrm>
            <a:off x="3131839" y="626283"/>
            <a:ext cx="3553903" cy="2514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3212976"/>
            <a:ext cx="3600400" cy="34163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FEMINIST PARADIGM: The study of women’s lives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400" b="1" dirty="0" smtClean="0"/>
              <a:t>Micro: reproduction of gender through language and emotion management.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400" b="1" dirty="0" smtClean="0"/>
              <a:t>Macro: constraints and forms of resistance in women’s lives.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3240360"/>
            <a:ext cx="2315827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" y="795476"/>
            <a:ext cx="3347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Silence</a:t>
            </a:r>
            <a:r>
              <a:rPr lang="en-US" sz="2400" dirty="0">
                <a:latin typeface="Britannic Bold" panose="020B0903060703020204" pitchFamily="34" charset="0"/>
              </a:rPr>
              <a:t>: some women feel isolated from knowledge, their lives are largely determined by external authorities.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Received knowledge: taking in knowledge originating with external authorities.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-31824" y="116632"/>
            <a:ext cx="5896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Women’s Ways of </a:t>
            </a:r>
            <a:r>
              <a:rPr lang="en-US" sz="36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Knowing I</a:t>
            </a:r>
            <a:endParaRPr lang="en-US" sz="36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836713"/>
            <a:ext cx="5597568" cy="6008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608512"/>
            <a:ext cx="2566114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00" y="548680"/>
            <a:ext cx="1803296" cy="2677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Britannic Bold" panose="020B0903060703020204" pitchFamily="34" charset="0"/>
              </a:rPr>
              <a:t>Subjective </a:t>
            </a:r>
            <a:r>
              <a:rPr lang="en-US" sz="2400" dirty="0">
                <a:latin typeface="Britannic Bold" panose="020B0903060703020204" pitchFamily="34" charset="0"/>
              </a:rPr>
              <a:t>knowledge: personal, subjective knowledge, including intuition</a:t>
            </a:r>
            <a:r>
              <a:rPr lang="en-US" sz="2400" dirty="0" smtClean="0">
                <a:latin typeface="Britannic Bold" panose="020B0903060703020204" pitchFamily="34" charset="0"/>
              </a:rPr>
              <a:t>.</a:t>
            </a:r>
            <a:endParaRPr lang="en-US" sz="2400" dirty="0"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-99392"/>
            <a:ext cx="6195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Women’s Ways of </a:t>
            </a:r>
            <a:r>
              <a:rPr lang="en-US" sz="36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Knowing</a:t>
            </a:r>
            <a:r>
              <a:rPr lang="mt-MT" sz="36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 II</a:t>
            </a:r>
            <a:endParaRPr lang="en-US" sz="36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t="17556" r="5834" b="15463"/>
          <a:stretch/>
        </p:blipFill>
        <p:spPr bwMode="auto">
          <a:xfrm>
            <a:off x="1907704" y="568176"/>
            <a:ext cx="4104456" cy="2860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1" t="20347" r="5208" b="29138"/>
          <a:stretch/>
        </p:blipFill>
        <p:spPr bwMode="auto">
          <a:xfrm>
            <a:off x="5724128" y="3501008"/>
            <a:ext cx="3368587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04248" y="751344"/>
            <a:ext cx="2278326" cy="2677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Britannic Bold" panose="020B0903060703020204" pitchFamily="34" charset="0"/>
              </a:rPr>
              <a:t>Procedural knowledge: feeling learned in the ways of gaining knowledge objectively.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00" y="3501008"/>
            <a:ext cx="554771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ritannic Bold" panose="020B0903060703020204" pitchFamily="34" charset="0"/>
              </a:rPr>
              <a:t>Constructed knowledge: view that knowledge is contextual and we are all creators of knowledge.</a:t>
            </a:r>
            <a:endParaRPr lang="en-GB" sz="2400" dirty="0">
              <a:solidFill>
                <a:prstClr val="black"/>
              </a:solidFill>
              <a:latin typeface="Britannic Bold" panose="020B0903060703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14766" r="2905" b="13231"/>
          <a:stretch/>
        </p:blipFill>
        <p:spPr bwMode="auto">
          <a:xfrm>
            <a:off x="32400" y="4773345"/>
            <a:ext cx="4467592" cy="1967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620688"/>
            <a:ext cx="5256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Three </a:t>
            </a:r>
            <a:r>
              <a:rPr lang="en-US" sz="2400" dirty="0">
                <a:latin typeface="Britannic Bold" panose="020B0903060703020204" pitchFamily="34" charset="0"/>
              </a:rPr>
              <a:t>main elements: theory, </a:t>
            </a:r>
            <a:r>
              <a:rPr lang="en-US" sz="2400" dirty="0" smtClean="0">
                <a:latin typeface="Britannic Bold" panose="020B0903060703020204" pitchFamily="34" charset="0"/>
              </a:rPr>
              <a:t>operationalization </a:t>
            </a:r>
            <a:r>
              <a:rPr lang="mt-MT" sz="2400" dirty="0" smtClean="0">
                <a:latin typeface="Britannic Bold" panose="020B0903060703020204" pitchFamily="34" charset="0"/>
              </a:rPr>
              <a:t>&amp;</a:t>
            </a:r>
            <a:r>
              <a:rPr lang="en-US" sz="2400" dirty="0" smtClean="0">
                <a:latin typeface="Britannic Bold" panose="020B0903060703020204" pitchFamily="34" charset="0"/>
              </a:rPr>
              <a:t> </a:t>
            </a:r>
            <a:r>
              <a:rPr lang="en-US" sz="2400" dirty="0">
                <a:latin typeface="Britannic Bold" panose="020B0903060703020204" pitchFamily="34" charset="0"/>
              </a:rPr>
              <a:t>observation.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Develop a Theory.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Develop operational definitions that specify the operations involved in measuring a variable.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Observe and measure </a:t>
            </a:r>
            <a:r>
              <a:rPr lang="en-US" sz="2400" dirty="0" smtClean="0">
                <a:latin typeface="Britannic Bold" panose="020B0903060703020204" pitchFamily="34" charset="0"/>
              </a:rPr>
              <a:t>of</a:t>
            </a:r>
            <a:endParaRPr lang="mt-MT" sz="2400" dirty="0" smtClean="0">
              <a:latin typeface="Britannic Bold" panose="020B0903060703020204" pitchFamily="34" charset="0"/>
            </a:endParaRPr>
          </a:p>
          <a:p>
            <a:pPr algn="just"/>
            <a:r>
              <a:rPr lang="mt-MT" sz="2400" dirty="0" smtClean="0">
                <a:latin typeface="Britannic Bold" panose="020B0903060703020204" pitchFamily="34" charset="0"/>
              </a:rPr>
              <a:t>   </a:t>
            </a:r>
            <a:r>
              <a:rPr lang="en-US" sz="2400" dirty="0" smtClean="0">
                <a:latin typeface="Britannic Bold" panose="020B0903060703020204" pitchFamily="34" charset="0"/>
              </a:rPr>
              <a:t>what </a:t>
            </a:r>
            <a:r>
              <a:rPr lang="en-US" sz="2400" dirty="0">
                <a:latin typeface="Britannic Bold" panose="020B0903060703020204" pitchFamily="34" charset="0"/>
              </a:rPr>
              <a:t>is seen.</a:t>
            </a:r>
            <a:endParaRPr lang="en-GB" sz="2400" dirty="0"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92" y="60040"/>
            <a:ext cx="5328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Traditional Model of Science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14722" r="5046" b="10482"/>
          <a:stretch/>
        </p:blipFill>
        <p:spPr bwMode="auto">
          <a:xfrm>
            <a:off x="5364088" y="131506"/>
            <a:ext cx="3715716" cy="236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30" y="2548941"/>
            <a:ext cx="4930274" cy="430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98354"/>
            <a:ext cx="4139952" cy="255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584775"/>
            <a:ext cx="90124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Pick </a:t>
            </a:r>
            <a:r>
              <a:rPr lang="en-US" sz="2400" dirty="0">
                <a:latin typeface="Britannic Bold" panose="020B0903060703020204" pitchFamily="34" charset="0"/>
              </a:rPr>
              <a:t>a topic.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Specify a range: Will your theory apply to all of human social life?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Identify major concerns and variables.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Find out what is known about the relationships among the variables.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Reason from those propositions to the topic you are interested in.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25" y="0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Deductive Theory Construction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 t="8765" r="4925" b="21589"/>
          <a:stretch/>
        </p:blipFill>
        <p:spPr bwMode="auto">
          <a:xfrm>
            <a:off x="3542982" y="3356992"/>
            <a:ext cx="5371044" cy="313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92" y="764704"/>
            <a:ext cx="605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Observe </a:t>
            </a:r>
            <a:r>
              <a:rPr lang="en-US" sz="2400" dirty="0">
                <a:latin typeface="Britannic Bold" panose="020B0903060703020204" pitchFamily="34" charset="0"/>
              </a:rPr>
              <a:t>aspects of social life.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Discover patterns that point to universal principles.</a:t>
            </a:r>
            <a:endParaRPr lang="en-GB" sz="2400" dirty="0"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1733"/>
            <a:ext cx="7668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Constructing an Inductive Theory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0" y="116772"/>
            <a:ext cx="2940504" cy="316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r="2470" b="16040"/>
          <a:stretch/>
        </p:blipFill>
        <p:spPr bwMode="auto">
          <a:xfrm>
            <a:off x="492350" y="2222676"/>
            <a:ext cx="6455914" cy="430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75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0236" y="2276872"/>
            <a:ext cx="7992888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mt-MT" sz="2800" dirty="0" smtClean="0">
                <a:latin typeface="Britannic Bold" panose="020B0903060703020204" pitchFamily="34" charset="0"/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mt-MT" sz="2800" dirty="0" smtClean="0">
                <a:latin typeface="Britannic Bold" panose="020B0903060703020204" pitchFamily="34" charset="0"/>
              </a:rPr>
              <a:t>Some social science paradigms</a:t>
            </a:r>
          </a:p>
          <a:p>
            <a:pPr marL="457200" indent="-457200">
              <a:buFont typeface="+mj-lt"/>
              <a:buAutoNum type="arabicPeriod"/>
            </a:pPr>
            <a:r>
              <a:rPr lang="mt-MT" sz="2800" dirty="0" smtClean="0">
                <a:latin typeface="Britannic Bold" panose="020B0903060703020204" pitchFamily="34" charset="0"/>
              </a:rPr>
              <a:t>Elements of social theory</a:t>
            </a:r>
          </a:p>
          <a:p>
            <a:pPr marL="457200" indent="-457200">
              <a:buFont typeface="+mj-lt"/>
              <a:buAutoNum type="arabicPeriod"/>
            </a:pPr>
            <a:r>
              <a:rPr lang="mt-MT" sz="2800" dirty="0" smtClean="0">
                <a:latin typeface="Britannic Bold" panose="020B0903060703020204" pitchFamily="34" charset="0"/>
              </a:rPr>
              <a:t>Two logical systems revisited</a:t>
            </a:r>
          </a:p>
          <a:p>
            <a:pPr marL="457200" indent="-457200">
              <a:buFont typeface="+mj-lt"/>
              <a:buAutoNum type="arabicPeriod"/>
            </a:pPr>
            <a:r>
              <a:rPr lang="mt-MT" sz="2800" dirty="0" smtClean="0">
                <a:latin typeface="Britannic Bold" panose="020B0903060703020204" pitchFamily="34" charset="0"/>
              </a:rPr>
              <a:t>Deductive Theory Construction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Britannic Bold" panose="020B0903060703020204" pitchFamily="34" charset="0"/>
              </a:rPr>
              <a:t>Inductive </a:t>
            </a:r>
            <a:r>
              <a:rPr lang="en-US" sz="2800" dirty="0">
                <a:latin typeface="Britannic Bold" panose="020B0903060703020204" pitchFamily="34" charset="0"/>
              </a:rPr>
              <a:t>Theory </a:t>
            </a:r>
            <a:r>
              <a:rPr lang="en-US" sz="2800" dirty="0" smtClean="0">
                <a:latin typeface="Britannic Bold" panose="020B0903060703020204" pitchFamily="34" charset="0"/>
              </a:rPr>
              <a:t>Construction</a:t>
            </a:r>
            <a:endParaRPr lang="mt-MT" sz="2800" dirty="0" smtClean="0">
              <a:latin typeface="Britannic Bold" panose="020B09030607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Britannic Bold" panose="020B0903060703020204" pitchFamily="34" charset="0"/>
              </a:rPr>
              <a:t>The </a:t>
            </a:r>
            <a:r>
              <a:rPr lang="en-US" sz="2800" dirty="0">
                <a:latin typeface="Britannic Bold" panose="020B0903060703020204" pitchFamily="34" charset="0"/>
              </a:rPr>
              <a:t>Links Between Theory and </a:t>
            </a:r>
            <a:r>
              <a:rPr lang="en-US" sz="2800" dirty="0" smtClean="0">
                <a:latin typeface="Britannic Bold" panose="020B0903060703020204" pitchFamily="34" charset="0"/>
              </a:rPr>
              <a:t>Research</a:t>
            </a:r>
            <a:endParaRPr lang="en-US" sz="2800" dirty="0">
              <a:latin typeface="Britannic Bold" panose="020B09030607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9087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Britannic Bold"/>
                <a:cs typeface="Britannic Bold"/>
              </a:rPr>
              <a:t>UNIT CONTENT</a:t>
            </a:r>
            <a:endParaRPr lang="en-US" sz="3600" dirty="0">
              <a:solidFill>
                <a:srgbClr val="FF0000"/>
              </a:solidFill>
              <a:latin typeface="Britannic Bold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4230987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93" y="29444"/>
            <a:ext cx="2541483" cy="5755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Paradigms</a:t>
            </a:r>
          </a:p>
          <a:p>
            <a:endParaRPr lang="en-US" sz="2400" dirty="0">
              <a:latin typeface="Britannic Bold" panose="020B0903060703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Britannic Bold" panose="020B0903060703020204" pitchFamily="34" charset="0"/>
              </a:rPr>
              <a:t>Frames of </a:t>
            </a:r>
            <a:r>
              <a:rPr lang="en-US" sz="2200" dirty="0" err="1" smtClean="0">
                <a:latin typeface="Britannic Bold" panose="020B0903060703020204" pitchFamily="34" charset="0"/>
              </a:rPr>
              <a:t>refe-rence</a:t>
            </a:r>
            <a:r>
              <a:rPr lang="en-US" sz="2200" dirty="0" smtClean="0">
                <a:latin typeface="Britannic Bold" panose="020B0903060703020204" pitchFamily="34" charset="0"/>
              </a:rPr>
              <a:t> </a:t>
            </a:r>
            <a:r>
              <a:rPr lang="en-US" sz="2200" dirty="0">
                <a:latin typeface="Britannic Bold" panose="020B0903060703020204" pitchFamily="34" charset="0"/>
              </a:rPr>
              <a:t>we use to organize our observations and reasoning.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Britannic Bold" panose="020B0903060703020204" pitchFamily="34" charset="0"/>
              </a:rPr>
              <a:t>Often implicit, assumed, taken for granted.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Britannic Bold" panose="020B0903060703020204" pitchFamily="34" charset="0"/>
              </a:rPr>
              <a:t>We can see new ways of seeing and explaining things when we step outside our paradigm.</a:t>
            </a:r>
            <a:endParaRPr lang="en-GB" sz="2200" dirty="0">
              <a:latin typeface="Britannic Bold" panose="020B09030607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901"/>
          <a:stretch/>
        </p:blipFill>
        <p:spPr>
          <a:xfrm>
            <a:off x="2555777" y="0"/>
            <a:ext cx="6608390" cy="4995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92" y="576064"/>
            <a:ext cx="971804" cy="1124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674"/>
          <a:stretch/>
        </p:blipFill>
        <p:spPr>
          <a:xfrm>
            <a:off x="3456909" y="1772816"/>
            <a:ext cx="971075" cy="1008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784" y="162880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Auguste</a:t>
            </a:r>
            <a:r>
              <a:rPr lang="en-US" sz="900" dirty="0" smtClean="0"/>
              <a:t> Comte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2708920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Jean Piaget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2627784" y="3702224"/>
            <a:ext cx="7200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Karl Marx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3707904" y="4797152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John Dewey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979" r="7724" b="17463"/>
          <a:stretch/>
        </p:blipFill>
        <p:spPr>
          <a:xfrm>
            <a:off x="4572000" y="1340768"/>
            <a:ext cx="4521875" cy="277988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07504" y="1412776"/>
            <a:ext cx="4464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 err="1" smtClean="0">
                <a:latin typeface="Britannic Bold" panose="020B0903060703020204" pitchFamily="34" charset="0"/>
              </a:rPr>
              <a:t>Macrotheory</a:t>
            </a:r>
            <a:r>
              <a:rPr lang="en-US" sz="2400" dirty="0" smtClean="0">
                <a:latin typeface="Britannic Bold" panose="020B0903060703020204" pitchFamily="34" charset="0"/>
              </a:rPr>
              <a:t> </a:t>
            </a:r>
            <a:r>
              <a:rPr lang="en-US" sz="2400" dirty="0">
                <a:latin typeface="Britannic Bold" panose="020B0903060703020204" pitchFamily="34" charset="0"/>
              </a:rPr>
              <a:t>deals with large, aggregate entities of society or even whole societies.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Struggle between economic classes, international </a:t>
            </a:r>
            <a:r>
              <a:rPr lang="en-US" sz="2400" dirty="0" err="1" smtClean="0">
                <a:latin typeface="Britannic Bold" panose="020B0903060703020204" pitchFamily="34" charset="0"/>
              </a:rPr>
              <a:t>rela-tions</a:t>
            </a:r>
            <a:r>
              <a:rPr lang="en-US" sz="2400" dirty="0">
                <a:latin typeface="Britannic Bold" panose="020B0903060703020204" pitchFamily="34" charset="0"/>
              </a:rPr>
              <a:t>, interrelations among major institutions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Britannic Bold" panose="020B0903060703020204" pitchFamily="34" charset="0"/>
              </a:rPr>
              <a:t>Microtheory</a:t>
            </a:r>
            <a:r>
              <a:rPr lang="en-US" sz="2400" dirty="0">
                <a:latin typeface="Britannic Bold" panose="020B0903060703020204" pitchFamily="34" charset="0"/>
              </a:rPr>
              <a:t> deals with issues of social life at the level of individuals and small groups.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Dating behavior, jury </a:t>
            </a:r>
            <a:r>
              <a:rPr lang="en-US" sz="2400" dirty="0" smtClean="0">
                <a:latin typeface="Britannic Bold" panose="020B0903060703020204" pitchFamily="34" charset="0"/>
              </a:rPr>
              <a:t>deliberations</a:t>
            </a:r>
            <a:r>
              <a:rPr lang="en-US" sz="2400" dirty="0">
                <a:latin typeface="Britannic Bold" panose="020B0903060703020204" pitchFamily="34" charset="0"/>
              </a:rPr>
              <a:t>, student faculty interactions</a:t>
            </a:r>
            <a:endParaRPr lang="en-GB" sz="2400" dirty="0"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4624"/>
            <a:ext cx="9059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Social Science Paradigms: </a:t>
            </a:r>
            <a:endParaRPr lang="en-US" sz="3600" dirty="0" smtClean="0">
              <a:solidFill>
                <a:srgbClr val="FF0000"/>
              </a:solidFill>
              <a:latin typeface="Britannic Bold" panose="020B0903060703020204" pitchFamily="34" charset="0"/>
            </a:endParaRPr>
          </a:p>
          <a:p>
            <a:pPr lvl="0"/>
            <a:r>
              <a:rPr lang="en-US" sz="3600" dirty="0" err="1" smtClean="0">
                <a:solidFill>
                  <a:srgbClr val="FF0000"/>
                </a:solidFill>
                <a:latin typeface="Britannic Bold" panose="020B0903060703020204" pitchFamily="34" charset="0"/>
              </a:rPr>
              <a:t>Macrotheory</a:t>
            </a:r>
            <a:r>
              <a:rPr lang="en-US" sz="36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and </a:t>
            </a:r>
            <a:r>
              <a:rPr lang="en-US" sz="3600" dirty="0" err="1">
                <a:solidFill>
                  <a:srgbClr val="FF0000"/>
                </a:solidFill>
                <a:latin typeface="Britannic Bold" panose="020B0903060703020204" pitchFamily="34" charset="0"/>
              </a:rPr>
              <a:t>Microtheory</a:t>
            </a:r>
            <a:endParaRPr lang="en-US" sz="36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71" t="8247" r="6031" b="11002"/>
          <a:stretch/>
        </p:blipFill>
        <p:spPr>
          <a:xfrm>
            <a:off x="4788024" y="4215892"/>
            <a:ext cx="4104456" cy="25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8999"/>
            <a:ext cx="2843808" cy="34267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96" y="620688"/>
            <a:ext cx="5976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Comte’s </a:t>
            </a:r>
            <a:r>
              <a:rPr lang="en-US" sz="2400" dirty="0">
                <a:latin typeface="Britannic Bold" panose="020B0903060703020204" pitchFamily="34" charset="0"/>
              </a:rPr>
              <a:t>view that science would replace religion and metaphysics by basing knowledge on observations.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All social research descends from Comte’s view that society could be studied scientifically.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Coined the term positivism, in contrast to what he regarded as negative elements in the Enlightenment.</a:t>
            </a:r>
            <a:endParaRPr lang="en-GB" sz="2400" dirty="0"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96" y="15007"/>
            <a:ext cx="755168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Social Science </a:t>
            </a:r>
            <a:r>
              <a:rPr lang="en-US" sz="32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Paradigms I: </a:t>
            </a:r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Positivism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965246"/>
            <a:ext cx="5599402" cy="2704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0680" y="620688"/>
            <a:ext cx="2915816" cy="34163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CHARACTERISTICS OF POSITIVISM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Scientific/Mathematical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Rooted in Science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Research is absolute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Deals with objects of the natural world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Observable &amp; Measurable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Global Methods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Hypothesis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Deductive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Quantitative</a:t>
            </a:r>
          </a:p>
        </p:txBody>
      </p:sp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570161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Scholars </a:t>
            </a:r>
            <a:r>
              <a:rPr lang="en-US" sz="2400" dirty="0">
                <a:latin typeface="Britannic Bold" panose="020B0903060703020204" pitchFamily="34" charset="0"/>
              </a:rPr>
              <a:t>began to apply Darwin’s ideas to changes in the structure of human society.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The evolution from hunting-and gathering tribes to large, industrial civilizations was seen as the evolution of progressively “fitter” forms of society.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96" y="15007"/>
            <a:ext cx="91085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Social Science </a:t>
            </a:r>
            <a:r>
              <a:rPr lang="en-US" sz="32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Paradigms II: Social Darwinism</a:t>
            </a:r>
            <a:endParaRPr lang="en-US" sz="32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17032"/>
            <a:ext cx="4536504" cy="314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416" t="4630" r="3472" b="14507"/>
          <a:stretch/>
        </p:blipFill>
        <p:spPr>
          <a:xfrm>
            <a:off x="4644008" y="692696"/>
            <a:ext cx="4499992" cy="3169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68" y="4437112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" y="62068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Karl </a:t>
            </a:r>
            <a:r>
              <a:rPr lang="en-US" sz="2400" dirty="0">
                <a:latin typeface="Britannic Bold" panose="020B0903060703020204" pitchFamily="34" charset="0"/>
              </a:rPr>
              <a:t>Marx suggested social behavior could be seen as the process of conflict: the attempt to dominate and avoid being dominated.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Marx focused on the struggle among economic classes.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Georg Simmel was interested in small-scale conflict, rather than class struggles.</a:t>
            </a:r>
            <a:endParaRPr lang="en-GB" sz="2400" dirty="0">
              <a:latin typeface="Britannic Bold" panose="020B09030607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96" y="15007"/>
            <a:ext cx="91085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Social Science </a:t>
            </a:r>
            <a:r>
              <a:rPr lang="en-US" sz="32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Paradigms III: Conflict Theory</a:t>
            </a:r>
            <a:endParaRPr lang="en-US" sz="32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843" r="14089"/>
          <a:stretch/>
        </p:blipFill>
        <p:spPr>
          <a:xfrm>
            <a:off x="4860032" y="742564"/>
            <a:ext cx="4139952" cy="6115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289" t="5400" r="4158" b="8129"/>
          <a:stretch/>
        </p:blipFill>
        <p:spPr>
          <a:xfrm>
            <a:off x="107504" y="4365104"/>
            <a:ext cx="4824536" cy="24208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30084"/>
            <a:ext cx="53640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Interactions </a:t>
            </a:r>
            <a:r>
              <a:rPr lang="en-US" sz="2400" dirty="0">
                <a:latin typeface="Britannic Bold" panose="020B0903060703020204" pitchFamily="34" charset="0"/>
              </a:rPr>
              <a:t>revolve around the process of individuals reaching understanding through language and other such systems.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Can lend insights into the nature of interactions in ordinary social life, and help understand unusual forms of interaction.</a:t>
            </a:r>
            <a:endParaRPr lang="en-GB" sz="2400" dirty="0"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96" y="15007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Social Science </a:t>
            </a:r>
            <a:r>
              <a:rPr lang="en-US" sz="32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Paradigms IV: Symbolic Interactionism</a:t>
            </a:r>
            <a:endParaRPr lang="en-US" sz="32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694" t="8384" r="7540" b="8758"/>
          <a:stretch/>
        </p:blipFill>
        <p:spPr>
          <a:xfrm>
            <a:off x="3995936" y="3573016"/>
            <a:ext cx="5184576" cy="3284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980728"/>
            <a:ext cx="3405748" cy="1477328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EXAMPLE: Race &amp; gender as “social constructs”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b="1" dirty="0" smtClean="0"/>
              <a:t>People’s assumptions about race/gender impact how they interact with each other.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512" y="4156045"/>
            <a:ext cx="3672408" cy="2585323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EXAMPLE: Teachers call on &amp; praise boys more often (Jones &amp; </a:t>
            </a:r>
            <a:r>
              <a:rPr lang="en-US" b="1" dirty="0" err="1"/>
              <a:t>Dindia</a:t>
            </a:r>
            <a:r>
              <a:rPr lang="en-US" b="1" dirty="0"/>
              <a:t>, 2004)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b="1" dirty="0"/>
              <a:t>When teachers think that students are smart, they spend more time with them, call on them more often, and praise them more when they are correct Rosenthal &amp; Jacobsen, </a:t>
            </a:r>
            <a:r>
              <a:rPr lang="en-US" b="1" dirty="0" smtClean="0"/>
              <a:t>1968).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536010"/>
            <a:ext cx="4320480" cy="31090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1124744"/>
            <a:ext cx="4464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ritannic Bold" panose="020B0903060703020204" pitchFamily="34" charset="0"/>
              </a:rPr>
              <a:t>“</a:t>
            </a:r>
            <a:r>
              <a:rPr lang="en-US" sz="2400" dirty="0">
                <a:latin typeface="Britannic Bold" panose="020B0903060703020204" pitchFamily="34" charset="0"/>
              </a:rPr>
              <a:t>Methodology of the people.”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People are continuously trying to make sense of the life they experience.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ritannic Bold" panose="020B0903060703020204" pitchFamily="34" charset="0"/>
              </a:rPr>
              <a:t>One technique used by </a:t>
            </a:r>
            <a:r>
              <a:rPr lang="en-US" sz="2400" dirty="0" err="1">
                <a:latin typeface="Britannic Bold" panose="020B0903060703020204" pitchFamily="34" charset="0"/>
              </a:rPr>
              <a:t>ethnomethodologists</a:t>
            </a:r>
            <a:r>
              <a:rPr lang="en-US" sz="2400" dirty="0">
                <a:latin typeface="Britannic Bold" panose="020B0903060703020204" pitchFamily="34" charset="0"/>
              </a:rPr>
              <a:t> is to break the rules and violate people’s expectations.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96" y="15007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Social Science </a:t>
            </a:r>
            <a:r>
              <a:rPr lang="en-US" sz="32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Paradigms V: Ethnomethodology</a:t>
            </a:r>
            <a:endParaRPr lang="en-US" sz="32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3717032"/>
            <a:ext cx="4320480" cy="3046988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ETHNOMETHODOLOGY reveals that there are unspoken rules when people of a common culture talk to each other. </a:t>
            </a:r>
          </a:p>
          <a:p>
            <a:pPr algn="just"/>
            <a:r>
              <a:rPr lang="en-US" sz="2400" b="1" dirty="0" smtClean="0"/>
              <a:t>EXAMPLE: People usually take turns and respond to what the other person has just said in an appropriate way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21088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4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836</Words>
  <Application>Microsoft Office PowerPoint</Application>
  <PresentationFormat>On-screen Show (4:3)</PresentationFormat>
  <Paragraphs>92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Britannic Bold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Pace</dc:creator>
  <cp:lastModifiedBy>David Pace</cp:lastModifiedBy>
  <cp:revision>28</cp:revision>
  <dcterms:created xsi:type="dcterms:W3CDTF">2016-01-09T18:20:49Z</dcterms:created>
  <dcterms:modified xsi:type="dcterms:W3CDTF">2016-04-06T10:27:34Z</dcterms:modified>
</cp:coreProperties>
</file>