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3" r:id="rId3"/>
    <p:sldId id="256" r:id="rId4"/>
    <p:sldId id="266" r:id="rId5"/>
    <p:sldId id="267" r:id="rId6"/>
    <p:sldId id="269" r:id="rId7"/>
    <p:sldId id="270" r:id="rId8"/>
    <p:sldId id="271" r:id="rId9"/>
    <p:sldId id="272" r:id="rId10"/>
    <p:sldId id="274" r:id="rId11"/>
    <p:sldId id="275" r:id="rId12"/>
    <p:sldId id="276" r:id="rId13"/>
    <p:sldId id="277" r:id="rId14"/>
    <p:sldId id="278" r:id="rId15"/>
    <p:sldId id="279" r:id="rId16"/>
    <p:sldId id="280" r:id="rId17"/>
    <p:sldId id="281"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F2AE2B-A676-429A-AB41-CD60CF41217B}"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315676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F2AE2B-A676-429A-AB41-CD60CF41217B}"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286131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F2AE2B-A676-429A-AB41-CD60CF41217B}"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147580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F2AE2B-A676-429A-AB41-CD60CF41217B}"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286168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2AE2B-A676-429A-AB41-CD60CF41217B}" type="datetimeFigureOut">
              <a:rPr lang="en-GB" smtClean="0"/>
              <a:t>11/02/2016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277054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F2AE2B-A676-429A-AB41-CD60CF41217B}"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169507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F2AE2B-A676-429A-AB41-CD60CF41217B}" type="datetimeFigureOut">
              <a:rPr lang="en-GB" smtClean="0"/>
              <a:t>11/02/2016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84931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F2AE2B-A676-429A-AB41-CD60CF41217B}" type="datetimeFigureOut">
              <a:rPr lang="en-GB" smtClean="0"/>
              <a:t>11/02/2016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361609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2AE2B-A676-429A-AB41-CD60CF41217B}" type="datetimeFigureOut">
              <a:rPr lang="en-GB" smtClean="0"/>
              <a:t>11/02/2016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37668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2AE2B-A676-429A-AB41-CD60CF41217B}"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362920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2AE2B-A676-429A-AB41-CD60CF41217B}" type="datetimeFigureOut">
              <a:rPr lang="en-GB" smtClean="0"/>
              <a:t>11/02/2016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11205-D534-4BF1-9114-5019F1BFCE13}" type="slidenum">
              <a:rPr lang="en-GB" smtClean="0"/>
              <a:t>‹#›</a:t>
            </a:fld>
            <a:endParaRPr lang="en-GB"/>
          </a:p>
        </p:txBody>
      </p:sp>
    </p:spTree>
    <p:extLst>
      <p:ext uri="{BB962C8B-B14F-4D97-AF65-F5344CB8AC3E}">
        <p14:creationId xmlns:p14="http://schemas.microsoft.com/office/powerpoint/2010/main" val="197163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2AE2B-A676-429A-AB41-CD60CF41217B}" type="datetimeFigureOut">
              <a:rPr lang="en-GB" smtClean="0"/>
              <a:t>11/02/2016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11205-D534-4BF1-9114-5019F1BFCE13}" type="slidenum">
              <a:rPr lang="en-GB" smtClean="0"/>
              <a:t>‹#›</a:t>
            </a:fld>
            <a:endParaRPr lang="en-GB"/>
          </a:p>
        </p:txBody>
      </p:sp>
    </p:spTree>
    <p:extLst>
      <p:ext uri="{BB962C8B-B14F-4D97-AF65-F5344CB8AC3E}">
        <p14:creationId xmlns:p14="http://schemas.microsoft.com/office/powerpoint/2010/main" val="138648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7086"/>
            <a:ext cx="9094216" cy="68509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3923928" y="5589240"/>
            <a:ext cx="4676530" cy="954107"/>
          </a:xfrm>
          <a:prstGeom prst="rect">
            <a:avLst/>
          </a:prstGeom>
          <a:solidFill>
            <a:schemeClr val="tx2">
              <a:lumMod val="20000"/>
              <a:lumOff val="80000"/>
            </a:schemeClr>
          </a:solidFill>
        </p:spPr>
        <p:txBody>
          <a:bodyPr wrap="square">
            <a:spAutoFit/>
          </a:bodyPr>
          <a:lstStyle/>
          <a:p>
            <a:pPr algn="ctr"/>
            <a:r>
              <a:rPr lang="mt-MT"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UNIT </a:t>
            </a: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1</a:t>
            </a:r>
          </a:p>
          <a:p>
            <a:pPr algn="ct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Human Inquiry and</a:t>
            </a:r>
            <a:r>
              <a:rPr lang="mt-MT"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Science</a:t>
            </a:r>
            <a:endParaRPr lang="en-GB"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4"/>
          <p:cNvSpPr/>
          <p:nvPr/>
        </p:nvSpPr>
        <p:spPr>
          <a:xfrm>
            <a:off x="107504" y="87015"/>
            <a:ext cx="5008102" cy="461665"/>
          </a:xfrm>
          <a:prstGeom prst="rect">
            <a:avLst/>
          </a:prstGeom>
          <a:solidFill>
            <a:schemeClr val="tx2">
              <a:lumMod val="20000"/>
              <a:lumOff val="80000"/>
            </a:schemeClr>
          </a:solidFill>
          <a:ln>
            <a:solidFill>
              <a:schemeClr val="accent1"/>
            </a:solidFill>
          </a:ln>
        </p:spPr>
        <p:txBody>
          <a:bodyPr wrap="none">
            <a:spAutoFit/>
          </a:bodyPr>
          <a:lstStyle/>
          <a:p>
            <a:r>
              <a:rPr lang="en-GB" sz="24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RESEARCH METHODS MODULE </a:t>
            </a:r>
            <a:endParaRPr lang="en-GB"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Rectangle 5"/>
          <p:cNvSpPr/>
          <p:nvPr/>
        </p:nvSpPr>
        <p:spPr>
          <a:xfrm>
            <a:off x="251520" y="5622339"/>
            <a:ext cx="1691680" cy="830997"/>
          </a:xfrm>
          <a:prstGeom prst="rect">
            <a:avLst/>
          </a:prstGeom>
          <a:solidFill>
            <a:schemeClr val="tx2">
              <a:lumMod val="20000"/>
              <a:lumOff val="80000"/>
            </a:schemeClr>
          </a:solidFill>
        </p:spPr>
        <p:txBody>
          <a:bodyPr wrap="square">
            <a:spAutoFit/>
          </a:bodyPr>
          <a:lstStyle/>
          <a:p>
            <a:pPr algn="ctr"/>
            <a:r>
              <a:rPr lang="x-none" sz="24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David Pace</a:t>
            </a:r>
            <a:endParaRPr lang="en-GB"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99963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7384"/>
            <a:ext cx="6228184" cy="5539978"/>
          </a:xfrm>
          <a:prstGeom prst="rect">
            <a:avLst/>
          </a:prstGeom>
        </p:spPr>
        <p:txBody>
          <a:bodyPr wrap="square">
            <a:spAutoFit/>
          </a:bodyPr>
          <a:lstStyle/>
          <a:p>
            <a:r>
              <a:rPr lang="en-US" sz="3200" dirty="0" smtClean="0">
                <a:solidFill>
                  <a:srgbClr val="FF0000"/>
                </a:solidFill>
                <a:latin typeface="Britannic Bold" panose="020B0903060703020204" pitchFamily="34" charset="0"/>
              </a:rPr>
              <a:t>What are the three aspects of the</a:t>
            </a:r>
          </a:p>
          <a:p>
            <a:r>
              <a:rPr lang="en-US" sz="3200" dirty="0" smtClean="0">
                <a:solidFill>
                  <a:srgbClr val="FF0000"/>
                </a:solidFill>
                <a:latin typeface="Britannic Bold" panose="020B0903060703020204" pitchFamily="34" charset="0"/>
              </a:rPr>
              <a:t>scientific enterprise?</a:t>
            </a:r>
          </a:p>
          <a:p>
            <a:r>
              <a:rPr lang="en-US" sz="2400" dirty="0" smtClean="0">
                <a:solidFill>
                  <a:srgbClr val="0070C0"/>
                </a:solidFill>
                <a:latin typeface="Britannic Bold" panose="020B0903060703020204" pitchFamily="34" charset="0"/>
              </a:rPr>
              <a:t>Social science = theory + data collection + data analysis</a:t>
            </a:r>
          </a:p>
          <a:p>
            <a:pPr defTabSz="540000"/>
            <a:r>
              <a:rPr lang="mt-MT" sz="2200" dirty="0" smtClean="0">
                <a:latin typeface="Britannic Bold" panose="020B0903060703020204" pitchFamily="34" charset="0"/>
              </a:rPr>
              <a:t>1.	</a:t>
            </a:r>
            <a:r>
              <a:rPr lang="en-US" sz="2200" dirty="0" smtClean="0">
                <a:latin typeface="Britannic Bold" panose="020B0903060703020204" pitchFamily="34" charset="0"/>
              </a:rPr>
              <a:t>Theory - deals with logic.</a:t>
            </a:r>
          </a:p>
          <a:p>
            <a:pPr algn="just" defTabSz="540000"/>
            <a:r>
              <a:rPr lang="en-US" sz="2200" dirty="0" smtClean="0">
                <a:latin typeface="Britannic Bold" panose="020B0903060703020204" pitchFamily="34" charset="0"/>
              </a:rPr>
              <a:t>This links back to the logic aspect of</a:t>
            </a:r>
            <a:r>
              <a:rPr lang="mt-MT" sz="2200" dirty="0" smtClean="0">
                <a:latin typeface="Britannic Bold" panose="020B0903060703020204" pitchFamily="34" charset="0"/>
              </a:rPr>
              <a:t> </a:t>
            </a:r>
            <a:r>
              <a:rPr lang="en-US" sz="2200" dirty="0" smtClean="0">
                <a:latin typeface="Britannic Bold" panose="020B0903060703020204" pitchFamily="34" charset="0"/>
              </a:rPr>
              <a:t>judging what is real and what is</a:t>
            </a:r>
            <a:r>
              <a:rPr lang="mt-MT" sz="2200" dirty="0" smtClean="0">
                <a:latin typeface="Britannic Bold" panose="020B0903060703020204" pitchFamily="34" charset="0"/>
              </a:rPr>
              <a:t> </a:t>
            </a:r>
            <a:r>
              <a:rPr lang="en-US" sz="2200" dirty="0" smtClean="0">
                <a:latin typeface="Britannic Bold" panose="020B0903060703020204" pitchFamily="34" charset="0"/>
              </a:rPr>
              <a:t>not. It deals with what is, not what should be. It is not a belief or</a:t>
            </a:r>
            <a:r>
              <a:rPr lang="mt-MT" sz="2200" dirty="0" smtClean="0">
                <a:latin typeface="Britannic Bold" panose="020B0903060703020204" pitchFamily="34" charset="0"/>
              </a:rPr>
              <a:t> </a:t>
            </a:r>
            <a:r>
              <a:rPr lang="en-US" sz="2200" dirty="0" smtClean="0">
                <a:latin typeface="Britannic Bold" panose="020B0903060703020204" pitchFamily="34" charset="0"/>
              </a:rPr>
              <a:t>philosophy.</a:t>
            </a:r>
          </a:p>
          <a:p>
            <a:pPr defTabSz="540000"/>
            <a:r>
              <a:rPr lang="mt-MT" sz="2200" dirty="0" smtClean="0">
                <a:latin typeface="Britannic Bold" panose="020B0903060703020204" pitchFamily="34" charset="0"/>
              </a:rPr>
              <a:t>2.	</a:t>
            </a:r>
            <a:r>
              <a:rPr lang="en-US" sz="2200" dirty="0" smtClean="0">
                <a:latin typeface="Britannic Bold" panose="020B0903060703020204" pitchFamily="34" charset="0"/>
              </a:rPr>
              <a:t>Data collection - deals with observation.</a:t>
            </a:r>
          </a:p>
          <a:p>
            <a:pPr algn="just" defTabSz="540000"/>
            <a:r>
              <a:rPr lang="en-US" sz="2200" dirty="0" smtClean="0">
                <a:latin typeface="Britannic Bold" panose="020B0903060703020204" pitchFamily="34" charset="0"/>
              </a:rPr>
              <a:t>This links back to the observational aspect</a:t>
            </a:r>
            <a:r>
              <a:rPr lang="mt-MT" sz="2200" dirty="0" smtClean="0">
                <a:latin typeface="Britannic Bold" panose="020B0903060703020204" pitchFamily="34" charset="0"/>
              </a:rPr>
              <a:t> </a:t>
            </a:r>
            <a:r>
              <a:rPr lang="en-US" sz="2200" dirty="0" smtClean="0">
                <a:latin typeface="Britannic Bold" panose="020B0903060703020204" pitchFamily="34" charset="0"/>
              </a:rPr>
              <a:t>of judging what is real and</a:t>
            </a:r>
            <a:r>
              <a:rPr lang="mt-MT" sz="2200" dirty="0" smtClean="0">
                <a:latin typeface="Britannic Bold" panose="020B0903060703020204" pitchFamily="34" charset="0"/>
              </a:rPr>
              <a:t> </a:t>
            </a:r>
            <a:r>
              <a:rPr lang="en-US" sz="2200" dirty="0" smtClean="0">
                <a:latin typeface="Britannic Bold" panose="020B0903060703020204" pitchFamily="34" charset="0"/>
              </a:rPr>
              <a:t>what is not.</a:t>
            </a:r>
          </a:p>
          <a:p>
            <a:pPr algn="just" defTabSz="540000"/>
            <a:r>
              <a:rPr lang="mt-MT" sz="2200" dirty="0" smtClean="0">
                <a:latin typeface="Britannic Bold" panose="020B0903060703020204" pitchFamily="34" charset="0"/>
              </a:rPr>
              <a:t>3.	</a:t>
            </a:r>
            <a:r>
              <a:rPr lang="en-US" sz="2200" dirty="0" smtClean="0">
                <a:latin typeface="Britannic Bold" panose="020B0903060703020204" pitchFamily="34" charset="0"/>
              </a:rPr>
              <a:t>Data analysis - deals with the</a:t>
            </a:r>
            <a:r>
              <a:rPr lang="mt-MT" sz="2200" dirty="0" smtClean="0">
                <a:latin typeface="Britannic Bold" panose="020B0903060703020204" pitchFamily="34" charset="0"/>
              </a:rPr>
              <a:t> </a:t>
            </a:r>
            <a:r>
              <a:rPr lang="en-US" sz="2200" dirty="0" smtClean="0">
                <a:latin typeface="Britannic Bold" panose="020B0903060703020204" pitchFamily="34" charset="0"/>
              </a:rPr>
              <a:t>comparison of what is logically</a:t>
            </a:r>
            <a:r>
              <a:rPr lang="mt-MT" sz="2200" dirty="0" smtClean="0">
                <a:latin typeface="Britannic Bold" panose="020B0903060703020204" pitchFamily="34" charset="0"/>
              </a:rPr>
              <a:t> </a:t>
            </a:r>
            <a:r>
              <a:rPr lang="en-US" sz="2200" dirty="0" smtClean="0">
                <a:latin typeface="Britannic Bold" panose="020B0903060703020204" pitchFamily="34" charset="0"/>
              </a:rPr>
              <a:t>expected with what is actually observed.</a:t>
            </a:r>
            <a:endParaRPr lang="en-GB" sz="2200" dirty="0">
              <a:latin typeface="Britannic Bold" panose="020B0903060703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0"/>
            <a:ext cx="2714625" cy="1685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060848"/>
            <a:ext cx="2617161" cy="36108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033" b="12543"/>
          <a:stretch/>
        </p:blipFill>
        <p:spPr bwMode="auto">
          <a:xfrm>
            <a:off x="2051720" y="5085184"/>
            <a:ext cx="3279503" cy="16853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35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764704"/>
            <a:ext cx="8928992" cy="5847755"/>
          </a:xfrm>
          <a:prstGeom prst="rect">
            <a:avLst/>
          </a:prstGeom>
        </p:spPr>
        <p:txBody>
          <a:bodyPr wrap="square">
            <a:spAutoFit/>
          </a:bodyPr>
          <a:lstStyle/>
          <a:p>
            <a:pPr marL="363538" indent="-363538" algn="just">
              <a:buFont typeface="Wingdings" charset="2"/>
              <a:buChar char="Ø"/>
            </a:pPr>
            <a:r>
              <a:rPr lang="en-US" sz="2200" dirty="0" smtClean="0">
                <a:latin typeface="Britannic Bold"/>
                <a:cs typeface="Britannic Bold"/>
              </a:rPr>
              <a:t>In large part, social scientific theory aims to find patterns in social life.</a:t>
            </a:r>
          </a:p>
          <a:p>
            <a:r>
              <a:rPr lang="en-US" sz="2200" dirty="0" smtClean="0">
                <a:latin typeface="Britannic Bold"/>
                <a:cs typeface="Britannic Bold"/>
              </a:rPr>
              <a:t>Examples:</a:t>
            </a:r>
          </a:p>
          <a:p>
            <a:pPr marL="342900" indent="-342900">
              <a:buFont typeface="Arial"/>
              <a:buChar char="•"/>
            </a:pPr>
            <a:r>
              <a:rPr lang="en-US" sz="2200" dirty="0" smtClean="0">
                <a:latin typeface="Britannic Bold"/>
                <a:cs typeface="Britannic Bold"/>
              </a:rPr>
              <a:t>Only people aged 18 and above </a:t>
            </a:r>
            <a:endParaRPr lang="mt-MT" sz="2200" dirty="0" smtClean="0">
              <a:latin typeface="Britannic Bold"/>
              <a:cs typeface="Britannic Bold"/>
            </a:endParaRPr>
          </a:p>
          <a:p>
            <a:pPr lvl="1"/>
            <a:r>
              <a:rPr lang="en-US" sz="2200" dirty="0" smtClean="0">
                <a:latin typeface="Britannic Bold"/>
                <a:cs typeface="Britannic Bold"/>
              </a:rPr>
              <a:t>can vote.</a:t>
            </a:r>
          </a:p>
          <a:p>
            <a:pPr marL="342900" indent="-342900">
              <a:buFont typeface="Arial"/>
              <a:buChar char="•"/>
            </a:pPr>
            <a:r>
              <a:rPr lang="en-US" sz="2200" dirty="0" smtClean="0">
                <a:latin typeface="Britannic Bold"/>
                <a:cs typeface="Britannic Bold"/>
              </a:rPr>
              <a:t>Only people with a license can </a:t>
            </a:r>
            <a:endParaRPr lang="mt-MT" sz="2200" dirty="0" smtClean="0">
              <a:latin typeface="Britannic Bold"/>
              <a:cs typeface="Britannic Bold"/>
            </a:endParaRPr>
          </a:p>
          <a:p>
            <a:pPr lvl="1"/>
            <a:r>
              <a:rPr lang="en-US" sz="2200" dirty="0" smtClean="0">
                <a:latin typeface="Britannic Bold"/>
                <a:cs typeface="Britannic Bold"/>
              </a:rPr>
              <a:t>drive.</a:t>
            </a:r>
          </a:p>
          <a:p>
            <a:pPr marL="342900" indent="-342900">
              <a:buFont typeface="Arial"/>
              <a:buChar char="•"/>
            </a:pPr>
            <a:r>
              <a:rPr lang="en-US" sz="2200" dirty="0" smtClean="0">
                <a:latin typeface="Britannic Bold"/>
                <a:cs typeface="Britannic Bold"/>
              </a:rPr>
              <a:t>Men earn more than women.</a:t>
            </a:r>
          </a:p>
          <a:p>
            <a:endParaRPr lang="en-US" sz="2200" dirty="0" smtClean="0">
              <a:latin typeface="Britannic Bold"/>
              <a:cs typeface="Britannic Bold"/>
            </a:endParaRPr>
          </a:p>
          <a:p>
            <a:pPr marL="342900" indent="-342900">
              <a:buFont typeface="Wingdings" charset="2"/>
              <a:buChar char="Ø"/>
            </a:pPr>
            <a:r>
              <a:rPr lang="en-US" sz="2200" dirty="0" smtClean="0">
                <a:latin typeface="Britannic Bold"/>
                <a:cs typeface="Britannic Bold"/>
              </a:rPr>
              <a:t>How do we deal with exceptions?</a:t>
            </a:r>
          </a:p>
          <a:p>
            <a:r>
              <a:rPr lang="en-US" sz="2200" dirty="0" smtClean="0">
                <a:latin typeface="Britannic Bold"/>
                <a:cs typeface="Britannic Bold"/>
              </a:rPr>
              <a:t>If you know your sister earns more than your brother, does that mean the general statement of “Men earn more than women” does not hold any more?</a:t>
            </a:r>
          </a:p>
          <a:p>
            <a:endParaRPr lang="en-US" sz="2200" dirty="0" smtClean="0">
              <a:latin typeface="Britannic Bold"/>
              <a:cs typeface="Britannic Bold"/>
            </a:endParaRPr>
          </a:p>
          <a:p>
            <a:pPr marL="342900" indent="-342900" algn="just">
              <a:buFont typeface="Wingdings" charset="2"/>
              <a:buChar char="Ø"/>
            </a:pPr>
            <a:r>
              <a:rPr lang="en-US" sz="2200" dirty="0" smtClean="0">
                <a:latin typeface="Britannic Bold"/>
                <a:cs typeface="Britannic Bold"/>
              </a:rPr>
              <a:t>In social science, patterns are probabilistic. As long as in most of the cases, men earn more than women, some exceptions do not void the general rule</a:t>
            </a:r>
            <a:r>
              <a:rPr lang="en-US" sz="2200" dirty="0" smtClean="0"/>
              <a:t>.</a:t>
            </a:r>
            <a:endParaRPr lang="en-GB" sz="2200" dirty="0"/>
          </a:p>
        </p:txBody>
      </p:sp>
      <p:sp>
        <p:nvSpPr>
          <p:cNvPr id="4" name="TextBox 3"/>
          <p:cNvSpPr txBox="1"/>
          <p:nvPr/>
        </p:nvSpPr>
        <p:spPr>
          <a:xfrm>
            <a:off x="72008" y="118954"/>
            <a:ext cx="9036496" cy="861774"/>
          </a:xfrm>
          <a:prstGeom prst="rect">
            <a:avLst/>
          </a:prstGeom>
          <a:noFill/>
        </p:spPr>
        <p:txBody>
          <a:bodyPr wrap="square" rtlCol="0">
            <a:spAutoFit/>
          </a:bodyPr>
          <a:lstStyle/>
          <a:p>
            <a:r>
              <a:rPr lang="en-US" sz="3200" dirty="0">
                <a:solidFill>
                  <a:srgbClr val="FF0000"/>
                </a:solidFill>
                <a:latin typeface="Britannic Bold"/>
                <a:cs typeface="Britannic Bold"/>
              </a:rPr>
              <a:t>What do we try to find out? </a:t>
            </a:r>
            <a:r>
              <a:rPr lang="en-US" sz="3200" dirty="0" smtClean="0">
                <a:solidFill>
                  <a:srgbClr val="FF0000"/>
                </a:solidFill>
                <a:latin typeface="Britannic Bold"/>
                <a:cs typeface="Britannic Bold"/>
              </a:rPr>
              <a:t>– Social Regularities</a:t>
            </a:r>
            <a:endParaRPr lang="en-US" sz="3200" dirty="0">
              <a:solidFill>
                <a:srgbClr val="FF0000"/>
              </a:solidFill>
              <a:latin typeface="Britannic Bold"/>
              <a:cs typeface="Britannic Bold"/>
            </a:endParaRPr>
          </a:p>
          <a:p>
            <a:endParaRPr lang="en-US" dirty="0"/>
          </a:p>
        </p:txBody>
      </p:sp>
      <p:pic>
        <p:nvPicPr>
          <p:cNvPr id="3" name="Picture 2"/>
          <p:cNvPicPr>
            <a:picLocks noChangeAspect="1"/>
          </p:cNvPicPr>
          <p:nvPr/>
        </p:nvPicPr>
        <p:blipFill>
          <a:blip r:embed="rId2"/>
          <a:stretch>
            <a:fillRect/>
          </a:stretch>
        </p:blipFill>
        <p:spPr>
          <a:xfrm>
            <a:off x="4427985" y="1340767"/>
            <a:ext cx="4680520" cy="2263911"/>
          </a:xfrm>
          <a:prstGeom prst="rect">
            <a:avLst/>
          </a:prstGeom>
          <a:ln>
            <a:solidFill>
              <a:srgbClr val="FFFFFF"/>
            </a:solidFill>
          </a:ln>
        </p:spPr>
      </p:pic>
    </p:spTree>
    <p:extLst>
      <p:ext uri="{BB962C8B-B14F-4D97-AF65-F5344CB8AC3E}">
        <p14:creationId xmlns:p14="http://schemas.microsoft.com/office/powerpoint/2010/main" val="289935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04" y="4566607"/>
            <a:ext cx="8925192" cy="2246769"/>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Britannic Bold"/>
                <a:cs typeface="Britannic Bold"/>
              </a:rPr>
              <a:t>The focus of social science is to explain why aggregated patterns of behavior are so regular even when the individuals change over time.</a:t>
            </a:r>
          </a:p>
          <a:p>
            <a:pPr algn="just"/>
            <a:endParaRPr lang="en-US" sz="2000" dirty="0" smtClean="0">
              <a:latin typeface="Britannic Bold"/>
              <a:cs typeface="Britannic Bold"/>
            </a:endParaRPr>
          </a:p>
          <a:p>
            <a:pPr algn="just"/>
            <a:r>
              <a:rPr lang="en-US" sz="2000" dirty="0" smtClean="0">
                <a:latin typeface="Britannic Bold"/>
                <a:cs typeface="Britannic Bold"/>
              </a:rPr>
              <a:t>Example: Mr. and Mrs. Smith’s situation may change over time, and may be very different from Mr. and Ms. Johnson. But overall, when you observe 5000 couples, you will find that there are some common factors why people divorce.</a:t>
            </a:r>
            <a:endParaRPr lang="en-GB" sz="2000" dirty="0">
              <a:latin typeface="Britannic Bold"/>
              <a:cs typeface="Britannic Bold"/>
            </a:endParaRPr>
          </a:p>
        </p:txBody>
      </p:sp>
      <p:sp>
        <p:nvSpPr>
          <p:cNvPr id="3" name="Rectangle 2"/>
          <p:cNvSpPr/>
          <p:nvPr/>
        </p:nvSpPr>
        <p:spPr>
          <a:xfrm>
            <a:off x="107504" y="-27384"/>
            <a:ext cx="7766496" cy="584776"/>
          </a:xfrm>
          <a:prstGeom prst="rect">
            <a:avLst/>
          </a:prstGeom>
        </p:spPr>
        <p:txBody>
          <a:bodyPr wrap="square">
            <a:spAutoFit/>
          </a:bodyPr>
          <a:lstStyle/>
          <a:p>
            <a:r>
              <a:rPr lang="en-US" sz="3200" dirty="0">
                <a:solidFill>
                  <a:srgbClr val="FF0000"/>
                </a:solidFill>
                <a:latin typeface="Britannic Bold"/>
                <a:cs typeface="Britannic Bold"/>
              </a:rPr>
              <a:t>At what level do social regulations hold?</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6" t="5187" r="7363" b="25971"/>
          <a:stretch/>
        </p:blipFill>
        <p:spPr bwMode="auto">
          <a:xfrm>
            <a:off x="4523239" y="692696"/>
            <a:ext cx="4464062" cy="35283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37183" y="620688"/>
            <a:ext cx="4362809" cy="3785652"/>
          </a:xfrm>
          <a:prstGeom prst="rect">
            <a:avLst/>
          </a:prstGeom>
        </p:spPr>
        <p:txBody>
          <a:bodyPr wrap="square">
            <a:spAutoFit/>
          </a:bodyPr>
          <a:lstStyle/>
          <a:p>
            <a:pPr marL="285750" indent="-285750" algn="just">
              <a:buFont typeface="Arial" panose="020B0604020202020204" pitchFamily="34" charset="0"/>
              <a:buChar char="•"/>
            </a:pPr>
            <a:r>
              <a:rPr lang="en-US" sz="2000" dirty="0">
                <a:latin typeface="Britannic Bold" panose="020B0903060703020204" pitchFamily="34" charset="0"/>
              </a:rPr>
              <a:t>Aggregates mean the collective actions and situations of many individuals.</a:t>
            </a:r>
          </a:p>
          <a:p>
            <a:pPr algn="just"/>
            <a:endParaRPr lang="en-US" sz="2000" dirty="0">
              <a:latin typeface="Britannic Bold" panose="020B0903060703020204" pitchFamily="34" charset="0"/>
            </a:endParaRPr>
          </a:p>
          <a:p>
            <a:pPr algn="just"/>
            <a:r>
              <a:rPr lang="en-US" sz="2000" dirty="0">
                <a:latin typeface="Britannic Bold" panose="020B0903060703020204" pitchFamily="34" charset="0"/>
              </a:rPr>
              <a:t>Example: Social science researchers are interested in the general reasons why people divorce, but not particularly interested in why Mr. and Mrs. Smith decided to get a divorce. We still study Mr. and Mrs. Smith, but only as one observation among many</a:t>
            </a:r>
            <a:r>
              <a:rPr lang="en-US" sz="2000" dirty="0" smtClean="0">
                <a:latin typeface="Britannic Bold" panose="020B0903060703020204" pitchFamily="34" charset="0"/>
              </a:rPr>
              <a:t>.</a:t>
            </a:r>
            <a:endParaRPr lang="en-US" sz="2000" dirty="0">
              <a:latin typeface="Britannic Bold" panose="020B0903060703020204" pitchFamily="34" charset="0"/>
            </a:endParaRPr>
          </a:p>
        </p:txBody>
      </p:sp>
    </p:spTree>
    <p:extLst>
      <p:ext uri="{BB962C8B-B14F-4D97-AF65-F5344CB8AC3E}">
        <p14:creationId xmlns:p14="http://schemas.microsoft.com/office/powerpoint/2010/main" val="2899351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52120" y="4363597"/>
            <a:ext cx="3469888" cy="2494403"/>
          </a:xfrm>
          <a:prstGeom prst="rect">
            <a:avLst/>
          </a:prstGeom>
        </p:spPr>
      </p:pic>
      <p:pic>
        <p:nvPicPr>
          <p:cNvPr id="4" name="Picture 3"/>
          <p:cNvPicPr>
            <a:picLocks noChangeAspect="1"/>
          </p:cNvPicPr>
          <p:nvPr/>
        </p:nvPicPr>
        <p:blipFill rotWithShape="1">
          <a:blip r:embed="rId3"/>
          <a:srcRect b="7753"/>
          <a:stretch/>
        </p:blipFill>
        <p:spPr>
          <a:xfrm>
            <a:off x="5580113" y="2420888"/>
            <a:ext cx="3585460" cy="2038601"/>
          </a:xfrm>
          <a:prstGeom prst="rect">
            <a:avLst/>
          </a:prstGeom>
        </p:spPr>
      </p:pic>
      <p:sp>
        <p:nvSpPr>
          <p:cNvPr id="2" name="Rectangle 1"/>
          <p:cNvSpPr/>
          <p:nvPr/>
        </p:nvSpPr>
        <p:spPr>
          <a:xfrm>
            <a:off x="107504" y="116632"/>
            <a:ext cx="6408712" cy="6340196"/>
          </a:xfrm>
          <a:prstGeom prst="rect">
            <a:avLst/>
          </a:prstGeom>
        </p:spPr>
        <p:txBody>
          <a:bodyPr wrap="square">
            <a:spAutoFit/>
          </a:bodyPr>
          <a:lstStyle/>
          <a:p>
            <a:pPr algn="just"/>
            <a:r>
              <a:rPr lang="en-US" sz="3200" dirty="0" smtClean="0">
                <a:solidFill>
                  <a:srgbClr val="FF0000"/>
                </a:solidFill>
                <a:latin typeface="Britannic Bold"/>
                <a:cs typeface="Britannic Bold"/>
              </a:rPr>
              <a:t>What are variables and attributes?</a:t>
            </a:r>
          </a:p>
          <a:p>
            <a:pPr marL="342900" indent="-342900" algn="just">
              <a:buFont typeface="Wingdings" charset="2"/>
              <a:buChar char="Ø"/>
            </a:pPr>
            <a:r>
              <a:rPr lang="en-US" sz="2200" dirty="0" smtClean="0">
                <a:latin typeface="Britannic Bold"/>
                <a:cs typeface="Britannic Bold"/>
              </a:rPr>
              <a:t>Theories are written in the language of variables.</a:t>
            </a:r>
          </a:p>
          <a:p>
            <a:pPr marL="342900" indent="-342900" algn="just">
              <a:buFont typeface="Wingdings" charset="2"/>
              <a:buChar char="Ø"/>
            </a:pPr>
            <a:endParaRPr lang="en-US" sz="2200" dirty="0" smtClean="0">
              <a:latin typeface="Britannic Bold"/>
              <a:cs typeface="Britannic Bold"/>
            </a:endParaRPr>
          </a:p>
          <a:p>
            <a:pPr marL="342900" indent="-342900" algn="just">
              <a:buFont typeface="Arial"/>
              <a:buChar char="•"/>
            </a:pPr>
            <a:r>
              <a:rPr lang="en-US" sz="2200" dirty="0" smtClean="0">
                <a:latin typeface="Britannic Bold"/>
                <a:cs typeface="Britannic Bold"/>
              </a:rPr>
              <a:t>Attributes - characteristics or qualities that describe an object (person, in most of our cases).</a:t>
            </a:r>
          </a:p>
          <a:p>
            <a:pPr algn="just"/>
            <a:r>
              <a:rPr lang="en-US" sz="2200" dirty="0" smtClean="0">
                <a:latin typeface="Britannic Bold"/>
                <a:cs typeface="Britannic Bold"/>
              </a:rPr>
              <a:t>Examples: White, female, college              </a:t>
            </a:r>
          </a:p>
          <a:p>
            <a:pPr algn="just"/>
            <a:r>
              <a:rPr lang="en-US" sz="2200" dirty="0" smtClean="0">
                <a:latin typeface="Britannic Bold"/>
                <a:cs typeface="Britannic Bold"/>
              </a:rPr>
              <a:t>educated, mortgage officer, etc.</a:t>
            </a:r>
          </a:p>
          <a:p>
            <a:pPr algn="just"/>
            <a:endParaRPr lang="en-US" sz="2200" dirty="0" smtClean="0">
              <a:latin typeface="Britannic Bold"/>
              <a:cs typeface="Britannic Bold"/>
            </a:endParaRPr>
          </a:p>
          <a:p>
            <a:pPr marL="342900" indent="-342900" algn="just">
              <a:buFont typeface="Arial"/>
              <a:buChar char="•"/>
            </a:pPr>
            <a:r>
              <a:rPr lang="en-US" sz="2200" dirty="0" smtClean="0">
                <a:latin typeface="Britannic Bold"/>
                <a:cs typeface="Britannic Bold"/>
              </a:rPr>
              <a:t>Variables - logical grouping of attributes</a:t>
            </a:r>
          </a:p>
          <a:p>
            <a:pPr algn="just"/>
            <a:r>
              <a:rPr lang="en-US" sz="2200" dirty="0" smtClean="0">
                <a:latin typeface="Britannic Bold"/>
                <a:cs typeface="Britannic Bold"/>
              </a:rPr>
              <a:t>Example: race (White, Black, Asian, </a:t>
            </a:r>
          </a:p>
          <a:p>
            <a:pPr algn="just"/>
            <a:r>
              <a:rPr lang="en-US" sz="2200" dirty="0" smtClean="0">
                <a:latin typeface="Britannic Bold"/>
                <a:cs typeface="Britannic Bold"/>
              </a:rPr>
              <a:t>Native Americans, others)</a:t>
            </a:r>
          </a:p>
          <a:p>
            <a:pPr algn="just"/>
            <a:r>
              <a:rPr lang="en-US" sz="2200" dirty="0" smtClean="0">
                <a:latin typeface="Britannic Bold"/>
                <a:cs typeface="Britannic Bold"/>
              </a:rPr>
              <a:t>Example: gender (female, male)</a:t>
            </a:r>
          </a:p>
          <a:p>
            <a:pPr algn="just"/>
            <a:r>
              <a:rPr lang="en-US" sz="2200" dirty="0" smtClean="0">
                <a:latin typeface="Britannic Bold"/>
                <a:cs typeface="Britannic Bold"/>
              </a:rPr>
              <a:t>Example: education (college educated, not </a:t>
            </a:r>
          </a:p>
          <a:p>
            <a:pPr algn="just"/>
            <a:r>
              <a:rPr lang="en-US" sz="2200" dirty="0" smtClean="0">
                <a:latin typeface="Britannic Bold"/>
                <a:cs typeface="Britannic Bold"/>
              </a:rPr>
              <a:t>college educated)</a:t>
            </a:r>
          </a:p>
          <a:p>
            <a:pPr algn="just"/>
            <a:r>
              <a:rPr lang="en-US" sz="2200" dirty="0" smtClean="0">
                <a:latin typeface="Britannic Bold"/>
                <a:cs typeface="Britannic Bold"/>
              </a:rPr>
              <a:t>Example: occupation (mortgage officer, </a:t>
            </a:r>
          </a:p>
          <a:p>
            <a:pPr algn="just"/>
            <a:r>
              <a:rPr lang="en-US" sz="2200" dirty="0" smtClean="0">
                <a:latin typeface="Britannic Bold"/>
                <a:cs typeface="Britannic Bold"/>
              </a:rPr>
              <a:t>teacher, sale representative, etc. )</a:t>
            </a:r>
            <a:endParaRPr lang="en-GB" sz="2200" dirty="0">
              <a:latin typeface="Britannic Bold"/>
              <a:cs typeface="Britannic Bold"/>
            </a:endParaRPr>
          </a:p>
        </p:txBody>
      </p:sp>
      <p:pic>
        <p:nvPicPr>
          <p:cNvPr id="3" name="Picture 2"/>
          <p:cNvPicPr>
            <a:picLocks noChangeAspect="1"/>
          </p:cNvPicPr>
          <p:nvPr/>
        </p:nvPicPr>
        <p:blipFill>
          <a:blip r:embed="rId4"/>
          <a:stretch>
            <a:fillRect/>
          </a:stretch>
        </p:blipFill>
        <p:spPr>
          <a:xfrm>
            <a:off x="6444208" y="90010"/>
            <a:ext cx="2627784" cy="1970838"/>
          </a:xfrm>
          <a:prstGeom prst="rect">
            <a:avLst/>
          </a:prstGeom>
        </p:spPr>
      </p:pic>
    </p:spTree>
    <p:extLst>
      <p:ext uri="{BB962C8B-B14F-4D97-AF65-F5344CB8AC3E}">
        <p14:creationId xmlns:p14="http://schemas.microsoft.com/office/powerpoint/2010/main" val="289935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7864557"/>
              </p:ext>
            </p:extLst>
          </p:nvPr>
        </p:nvGraphicFramePr>
        <p:xfrm>
          <a:off x="179512" y="1700808"/>
          <a:ext cx="8784976" cy="3528390"/>
        </p:xfrm>
        <a:graphic>
          <a:graphicData uri="http://schemas.openxmlformats.org/drawingml/2006/table">
            <a:tbl>
              <a:tblPr firstRow="1" bandRow="1">
                <a:tableStyleId>{5C22544A-7EE6-4342-B048-85BDC9FD1C3A}</a:tableStyleId>
              </a:tblPr>
              <a:tblGrid>
                <a:gridCol w="4392488"/>
                <a:gridCol w="4392488"/>
              </a:tblGrid>
              <a:tr h="705678">
                <a:tc>
                  <a:txBody>
                    <a:bodyPr/>
                    <a:lstStyle/>
                    <a:p>
                      <a:pPr algn="ctr"/>
                      <a:r>
                        <a:rPr lang="en-US" sz="3200" dirty="0" smtClean="0">
                          <a:latin typeface="Arial Black"/>
                          <a:cs typeface="Arial Black"/>
                        </a:rPr>
                        <a:t>Variable</a:t>
                      </a:r>
                      <a:endParaRPr lang="en-US" sz="3200" dirty="0">
                        <a:latin typeface="Arial Black"/>
                        <a:cs typeface="Arial Black"/>
                      </a:endParaRPr>
                    </a:p>
                  </a:txBody>
                  <a:tcPr/>
                </a:tc>
                <a:tc>
                  <a:txBody>
                    <a:bodyPr/>
                    <a:lstStyle/>
                    <a:p>
                      <a:pPr algn="ctr"/>
                      <a:r>
                        <a:rPr lang="en-US" sz="3200" dirty="0" smtClean="0">
                          <a:latin typeface="Arial Black"/>
                          <a:cs typeface="Arial Black"/>
                        </a:rPr>
                        <a:t>Attribute</a:t>
                      </a:r>
                      <a:endParaRPr lang="en-US" sz="3200" dirty="0">
                        <a:latin typeface="Arial Black"/>
                        <a:cs typeface="Arial Black"/>
                      </a:endParaRPr>
                    </a:p>
                  </a:txBody>
                  <a:tcPr/>
                </a:tc>
              </a:tr>
              <a:tr h="705678">
                <a:tc>
                  <a:txBody>
                    <a:bodyPr/>
                    <a:lstStyle/>
                    <a:p>
                      <a:r>
                        <a:rPr lang="en-US" sz="2400" dirty="0" smtClean="0">
                          <a:latin typeface="Arial Black"/>
                          <a:cs typeface="Arial Black"/>
                        </a:rPr>
                        <a:t>Age</a:t>
                      </a:r>
                      <a:endParaRPr lang="en-US" sz="2400" dirty="0">
                        <a:latin typeface="Arial Black"/>
                        <a:cs typeface="Arial Black"/>
                      </a:endParaRPr>
                    </a:p>
                  </a:txBody>
                  <a:tcPr/>
                </a:tc>
                <a:tc>
                  <a:txBody>
                    <a:bodyPr/>
                    <a:lstStyle/>
                    <a:p>
                      <a:r>
                        <a:rPr lang="en-US" sz="2400" dirty="0" smtClean="0">
                          <a:latin typeface="Arial Black"/>
                          <a:cs typeface="Arial Black"/>
                        </a:rPr>
                        <a:t>Young, middle-aged, old</a:t>
                      </a:r>
                      <a:endParaRPr lang="en-US" sz="2400" dirty="0">
                        <a:latin typeface="Arial Black"/>
                        <a:cs typeface="Arial Black"/>
                      </a:endParaRPr>
                    </a:p>
                  </a:txBody>
                  <a:tcPr/>
                </a:tc>
              </a:tr>
              <a:tr h="705678">
                <a:tc>
                  <a:txBody>
                    <a:bodyPr/>
                    <a:lstStyle/>
                    <a:p>
                      <a:r>
                        <a:rPr lang="en-US" sz="2400" dirty="0" smtClean="0">
                          <a:latin typeface="Arial Black"/>
                          <a:cs typeface="Arial Black"/>
                        </a:rPr>
                        <a:t>Family size</a:t>
                      </a:r>
                      <a:endParaRPr lang="en-US" sz="2400" dirty="0">
                        <a:latin typeface="Arial Black"/>
                        <a:cs typeface="Arial Black"/>
                      </a:endParaRPr>
                    </a:p>
                  </a:txBody>
                  <a:tcPr/>
                </a:tc>
                <a:tc>
                  <a:txBody>
                    <a:bodyPr/>
                    <a:lstStyle/>
                    <a:p>
                      <a:r>
                        <a:rPr lang="en-US" sz="2400" dirty="0" smtClean="0">
                          <a:latin typeface="Arial Black"/>
                          <a:cs typeface="Arial Black"/>
                        </a:rPr>
                        <a:t>1, 2, 3,</a:t>
                      </a:r>
                      <a:r>
                        <a:rPr lang="en-US" sz="2400" baseline="0" dirty="0" smtClean="0">
                          <a:latin typeface="Arial Black"/>
                          <a:cs typeface="Arial Black"/>
                        </a:rPr>
                        <a:t> 4, 5, 6 ….</a:t>
                      </a:r>
                      <a:endParaRPr lang="en-US" sz="2400" dirty="0">
                        <a:latin typeface="Arial Black"/>
                        <a:cs typeface="Arial Black"/>
                      </a:endParaRPr>
                    </a:p>
                  </a:txBody>
                  <a:tcPr/>
                </a:tc>
              </a:tr>
              <a:tr h="705678">
                <a:tc>
                  <a:txBody>
                    <a:bodyPr/>
                    <a:lstStyle/>
                    <a:p>
                      <a:r>
                        <a:rPr lang="en-US" sz="2400" dirty="0" smtClean="0">
                          <a:latin typeface="Arial Black"/>
                          <a:cs typeface="Arial Black"/>
                        </a:rPr>
                        <a:t>Income</a:t>
                      </a:r>
                      <a:endParaRPr lang="en-US" sz="2400" dirty="0">
                        <a:latin typeface="Arial Black"/>
                        <a:cs typeface="Arial Black"/>
                      </a:endParaRPr>
                    </a:p>
                  </a:txBody>
                  <a:tcPr/>
                </a:tc>
                <a:tc>
                  <a:txBody>
                    <a:bodyPr/>
                    <a:lstStyle/>
                    <a:p>
                      <a:r>
                        <a:rPr lang="en-US" sz="2400" dirty="0" smtClean="0">
                          <a:latin typeface="Arial Black"/>
                          <a:cs typeface="Arial Black"/>
                        </a:rPr>
                        <a:t>High, medium,</a:t>
                      </a:r>
                      <a:r>
                        <a:rPr lang="en-US" sz="2400" baseline="0" dirty="0" smtClean="0">
                          <a:latin typeface="Arial Black"/>
                          <a:cs typeface="Arial Black"/>
                        </a:rPr>
                        <a:t> low</a:t>
                      </a:r>
                      <a:endParaRPr lang="en-US" sz="2400" dirty="0">
                        <a:latin typeface="Arial Black"/>
                        <a:cs typeface="Arial Black"/>
                      </a:endParaRPr>
                    </a:p>
                  </a:txBody>
                  <a:tcPr/>
                </a:tc>
              </a:tr>
              <a:tr h="705678">
                <a:tc>
                  <a:txBody>
                    <a:bodyPr/>
                    <a:lstStyle/>
                    <a:p>
                      <a:r>
                        <a:rPr lang="en-US" sz="2400" dirty="0" smtClean="0">
                          <a:latin typeface="Arial Black"/>
                          <a:cs typeface="Arial Black"/>
                        </a:rPr>
                        <a:t>Social class</a:t>
                      </a:r>
                      <a:endParaRPr lang="en-US" sz="2400" dirty="0">
                        <a:latin typeface="Arial Black"/>
                        <a:cs typeface="Arial Black"/>
                      </a:endParaRPr>
                    </a:p>
                  </a:txBody>
                  <a:tcPr/>
                </a:tc>
                <a:tc>
                  <a:txBody>
                    <a:bodyPr/>
                    <a:lstStyle/>
                    <a:p>
                      <a:r>
                        <a:rPr lang="en-US" sz="2400" dirty="0" smtClean="0">
                          <a:latin typeface="Arial Black"/>
                          <a:cs typeface="Arial Black"/>
                        </a:rPr>
                        <a:t>Upper, middle, lower</a:t>
                      </a:r>
                      <a:endParaRPr lang="en-US" sz="2400" dirty="0">
                        <a:latin typeface="Arial Black"/>
                        <a:cs typeface="Arial Black"/>
                      </a:endParaRPr>
                    </a:p>
                  </a:txBody>
                  <a:tcPr/>
                </a:tc>
              </a:tr>
            </a:tbl>
          </a:graphicData>
        </a:graphic>
      </p:graphicFrame>
      <p:sp>
        <p:nvSpPr>
          <p:cNvPr id="3" name="TextBox 2"/>
          <p:cNvSpPr txBox="1"/>
          <p:nvPr/>
        </p:nvSpPr>
        <p:spPr>
          <a:xfrm>
            <a:off x="179512" y="404664"/>
            <a:ext cx="8784976" cy="1077218"/>
          </a:xfrm>
          <a:prstGeom prst="rect">
            <a:avLst/>
          </a:prstGeom>
          <a:noFill/>
        </p:spPr>
        <p:txBody>
          <a:bodyPr wrap="square" rtlCol="0">
            <a:spAutoFit/>
          </a:bodyPr>
          <a:lstStyle/>
          <a:p>
            <a:pPr algn="ctr"/>
            <a:r>
              <a:rPr lang="en-US" sz="3200" dirty="0" smtClean="0">
                <a:solidFill>
                  <a:srgbClr val="FF0000"/>
                </a:solidFill>
                <a:latin typeface="Britannic Bold"/>
                <a:cs typeface="Britannic Bold"/>
              </a:rPr>
              <a:t>How about some more examples of variables and attributes?</a:t>
            </a:r>
            <a:endParaRPr lang="en-US" sz="3200" dirty="0">
              <a:solidFill>
                <a:srgbClr val="FF0000"/>
              </a:solidFill>
              <a:latin typeface="Britannic Bold"/>
              <a:cs typeface="Britannic Bold"/>
            </a:endParaRPr>
          </a:p>
        </p:txBody>
      </p:sp>
    </p:spTree>
    <p:extLst>
      <p:ext uri="{BB962C8B-B14F-4D97-AF65-F5344CB8AC3E}">
        <p14:creationId xmlns:p14="http://schemas.microsoft.com/office/powerpoint/2010/main" val="289935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92696"/>
            <a:ext cx="5400600" cy="6247864"/>
          </a:xfrm>
          <a:prstGeom prst="rect">
            <a:avLst/>
          </a:prstGeom>
        </p:spPr>
        <p:txBody>
          <a:bodyPr wrap="square">
            <a:spAutoFit/>
          </a:bodyPr>
          <a:lstStyle/>
          <a:p>
            <a:pPr marL="342900" indent="-342900" algn="just">
              <a:buFont typeface="Wingdings" panose="05000000000000000000" pitchFamily="2" charset="2"/>
              <a:buChar char="Ø"/>
            </a:pPr>
            <a:r>
              <a:rPr lang="en-US" sz="1600" dirty="0" smtClean="0">
                <a:latin typeface="Britannic Bold" panose="020B0903060703020204" pitchFamily="34" charset="0"/>
              </a:rPr>
              <a:t>In causal explanation, the presumed cause is the independent variable,</a:t>
            </a:r>
            <a:r>
              <a:rPr lang="mt-MT" sz="1600" dirty="0" smtClean="0">
                <a:latin typeface="Britannic Bold" panose="020B0903060703020204" pitchFamily="34" charset="0"/>
              </a:rPr>
              <a:t> </a:t>
            </a:r>
            <a:r>
              <a:rPr lang="en-US" sz="1600" dirty="0" smtClean="0">
                <a:latin typeface="Britannic Bold" panose="020B0903060703020204" pitchFamily="34" charset="0"/>
              </a:rPr>
              <a:t>while the affected variable is the dependent variable.</a:t>
            </a:r>
          </a:p>
          <a:p>
            <a:pPr marL="457200" indent="-457200" algn="just">
              <a:buFont typeface="+mj-lt"/>
              <a:buAutoNum type="arabicPeriod"/>
            </a:pPr>
            <a:r>
              <a:rPr lang="en-US" sz="1600" dirty="0" smtClean="0">
                <a:latin typeface="Britannic Bold" panose="020B0903060703020204" pitchFamily="34" charset="0"/>
              </a:rPr>
              <a:t>Independent variable – cause</a:t>
            </a:r>
          </a:p>
          <a:p>
            <a:pPr marL="342900" indent="-342900" algn="just">
              <a:buFont typeface="Arial" panose="020B0604020202020204" pitchFamily="34" charset="0"/>
              <a:buChar char="•"/>
            </a:pPr>
            <a:r>
              <a:rPr lang="en-US" sz="1600" dirty="0" smtClean="0">
                <a:latin typeface="Britannic Bold" panose="020B0903060703020204" pitchFamily="34" charset="0"/>
              </a:rPr>
              <a:t>A variable with values that are taken as simply given in an analysis</a:t>
            </a:r>
          </a:p>
          <a:p>
            <a:pPr marL="457200" indent="-457200" algn="just">
              <a:buFont typeface="+mj-lt"/>
              <a:buAutoNum type="arabicPeriod" startAt="2"/>
            </a:pPr>
            <a:r>
              <a:rPr lang="en-US" sz="1600" dirty="0" smtClean="0">
                <a:latin typeface="Britannic Bold" panose="020B0903060703020204" pitchFamily="34" charset="0"/>
              </a:rPr>
              <a:t>Dependent variable - effect</a:t>
            </a:r>
          </a:p>
          <a:p>
            <a:pPr marL="342900" indent="-342900" algn="just">
              <a:buFont typeface="Arial" panose="020B0604020202020204" pitchFamily="34" charset="0"/>
              <a:buChar char="•"/>
            </a:pPr>
            <a:r>
              <a:rPr lang="en-US" sz="1600" dirty="0" smtClean="0">
                <a:latin typeface="Britannic Bold" panose="020B0903060703020204" pitchFamily="34" charset="0"/>
              </a:rPr>
              <a:t>A variable assumed to be dependent on or be caused by independent variables.</a:t>
            </a:r>
          </a:p>
          <a:p>
            <a:pPr algn="just"/>
            <a:endParaRPr lang="mt-MT" sz="1600" dirty="0" smtClean="0">
              <a:latin typeface="Britannic Bold" panose="020B0903060703020204" pitchFamily="34" charset="0"/>
            </a:endParaRPr>
          </a:p>
          <a:p>
            <a:pPr algn="just"/>
            <a:r>
              <a:rPr lang="en-US" sz="1600" dirty="0" smtClean="0">
                <a:latin typeface="Britannic Bold" panose="020B0903060703020204" pitchFamily="34" charset="0"/>
              </a:rPr>
              <a:t>Examples:</a:t>
            </a:r>
          </a:p>
          <a:p>
            <a:pPr algn="just"/>
            <a:r>
              <a:rPr lang="en-US" sz="1600" dirty="0" smtClean="0">
                <a:latin typeface="Britannic Bold" panose="020B0903060703020204" pitchFamily="34" charset="0"/>
              </a:rPr>
              <a:t>The impact of education on income</a:t>
            </a:r>
          </a:p>
          <a:p>
            <a:pPr marL="457200" indent="-457200" algn="just">
              <a:buFont typeface="+mj-lt"/>
              <a:buAutoNum type="arabicPeriod"/>
            </a:pPr>
            <a:r>
              <a:rPr lang="en-US" sz="1600" dirty="0" smtClean="0">
                <a:latin typeface="Britannic Bold" panose="020B0903060703020204" pitchFamily="34" charset="0"/>
              </a:rPr>
              <a:t>“Education” is the independent variable (cause), while “income” is the dependent</a:t>
            </a:r>
            <a:r>
              <a:rPr lang="mt-MT" sz="1600" dirty="0" smtClean="0">
                <a:latin typeface="Britannic Bold" panose="020B0903060703020204" pitchFamily="34" charset="0"/>
              </a:rPr>
              <a:t> </a:t>
            </a:r>
            <a:r>
              <a:rPr lang="en-US" sz="1600" dirty="0" smtClean="0">
                <a:latin typeface="Britannic Bold" panose="020B0903060703020204" pitchFamily="34" charset="0"/>
              </a:rPr>
              <a:t>variable (effect)</a:t>
            </a:r>
            <a:r>
              <a:rPr lang="mt-MT" sz="1600" dirty="0" smtClean="0">
                <a:latin typeface="Britannic Bold" panose="020B0903060703020204" pitchFamily="34" charset="0"/>
              </a:rPr>
              <a:t>.</a:t>
            </a:r>
            <a:endParaRPr lang="en-US" sz="1600" dirty="0" smtClean="0">
              <a:latin typeface="Britannic Bold" panose="020B0903060703020204" pitchFamily="34" charset="0"/>
            </a:endParaRPr>
          </a:p>
          <a:p>
            <a:pPr marL="457200" indent="-457200" algn="just">
              <a:buFont typeface="+mj-lt"/>
              <a:buAutoNum type="arabicPeriod"/>
            </a:pPr>
            <a:r>
              <a:rPr lang="en-US" sz="1600" dirty="0" smtClean="0">
                <a:latin typeface="Britannic Bold" panose="020B0903060703020204" pitchFamily="34" charset="0"/>
              </a:rPr>
              <a:t>The impact of parenting style on children’s academic outcome</a:t>
            </a:r>
            <a:r>
              <a:rPr lang="mt-MT" sz="1600" dirty="0" smtClean="0">
                <a:latin typeface="Britannic Bold" panose="020B0903060703020204" pitchFamily="34" charset="0"/>
              </a:rPr>
              <a:t>.</a:t>
            </a:r>
            <a:endParaRPr lang="en-US" sz="1600" dirty="0" smtClean="0">
              <a:latin typeface="Britannic Bold" panose="020B0903060703020204" pitchFamily="34" charset="0"/>
            </a:endParaRPr>
          </a:p>
          <a:p>
            <a:pPr algn="just"/>
            <a:endParaRPr lang="mt-MT" sz="1600" dirty="0" smtClean="0">
              <a:latin typeface="Britannic Bold" panose="020B0903060703020204" pitchFamily="34" charset="0"/>
            </a:endParaRPr>
          </a:p>
          <a:p>
            <a:pPr algn="just"/>
            <a:r>
              <a:rPr lang="en-US" sz="1600" dirty="0" smtClean="0">
                <a:latin typeface="Britannic Bold" panose="020B0903060703020204" pitchFamily="34" charset="0"/>
              </a:rPr>
              <a:t>“Parenting style” is the independent variable (cause), while “children’s academic</a:t>
            </a:r>
            <a:r>
              <a:rPr lang="mt-MT" sz="1600" dirty="0" smtClean="0">
                <a:latin typeface="Britannic Bold" panose="020B0903060703020204" pitchFamily="34" charset="0"/>
              </a:rPr>
              <a:t> </a:t>
            </a:r>
            <a:r>
              <a:rPr lang="en-US" sz="1600" dirty="0" smtClean="0">
                <a:latin typeface="Britannic Bold" panose="020B0903060703020204" pitchFamily="34" charset="0"/>
              </a:rPr>
              <a:t>outcome” is the dependent variable (effect)</a:t>
            </a:r>
            <a:r>
              <a:rPr lang="mt-MT" sz="1600" dirty="0" smtClean="0">
                <a:latin typeface="Britannic Bold" panose="020B0903060703020204" pitchFamily="34" charset="0"/>
              </a:rPr>
              <a:t>.</a:t>
            </a:r>
            <a:endParaRPr lang="en-US" sz="1600" dirty="0" smtClean="0">
              <a:latin typeface="Britannic Bold" panose="020B0903060703020204" pitchFamily="34" charset="0"/>
            </a:endParaRPr>
          </a:p>
          <a:p>
            <a:pPr marL="342900" indent="-342900" algn="just">
              <a:buFont typeface="Arial" panose="020B0604020202020204" pitchFamily="34" charset="0"/>
              <a:buChar char="•"/>
            </a:pPr>
            <a:r>
              <a:rPr lang="en-US" sz="1600" dirty="0" smtClean="0">
                <a:latin typeface="Britannic Bold" panose="020B0903060703020204" pitchFamily="34" charset="0"/>
              </a:rPr>
              <a:t>The effect of TV violence on children’s violent behavior</a:t>
            </a:r>
            <a:r>
              <a:rPr lang="mt-MT" sz="1600" dirty="0" smtClean="0">
                <a:latin typeface="Britannic Bold" panose="020B0903060703020204" pitchFamily="34" charset="0"/>
              </a:rPr>
              <a:t>.</a:t>
            </a:r>
            <a:endParaRPr lang="en-US" sz="1600" dirty="0" smtClean="0">
              <a:latin typeface="Britannic Bold" panose="020B0903060703020204" pitchFamily="34" charset="0"/>
            </a:endParaRPr>
          </a:p>
          <a:p>
            <a:pPr marL="342900" indent="-342900" algn="just">
              <a:buFont typeface="Arial" panose="020B0604020202020204" pitchFamily="34" charset="0"/>
              <a:buChar char="•"/>
            </a:pPr>
            <a:r>
              <a:rPr lang="en-US" sz="1600" dirty="0" smtClean="0">
                <a:latin typeface="Britannic Bold" panose="020B0903060703020204" pitchFamily="34" charset="0"/>
              </a:rPr>
              <a:t>“TV violence” is the independent variable (cause), while “children’s violent</a:t>
            </a:r>
            <a:r>
              <a:rPr lang="mt-MT" sz="1600" dirty="0" smtClean="0">
                <a:latin typeface="Britannic Bold" panose="020B0903060703020204" pitchFamily="34" charset="0"/>
              </a:rPr>
              <a:t> </a:t>
            </a:r>
            <a:r>
              <a:rPr lang="en-US" sz="1600" dirty="0">
                <a:latin typeface="Britannic Bold" panose="020B0903060703020204" pitchFamily="34" charset="0"/>
              </a:rPr>
              <a:t>behavior” is the dependent variable (effect</a:t>
            </a:r>
            <a:r>
              <a:rPr lang="en-US" sz="1600" dirty="0" smtClean="0">
                <a:latin typeface="Britannic Bold" panose="020B0903060703020204" pitchFamily="34" charset="0"/>
              </a:rPr>
              <a:t>)</a:t>
            </a:r>
            <a:r>
              <a:rPr lang="mt-MT" sz="1600" dirty="0" smtClean="0">
                <a:latin typeface="Britannic Bold" panose="020B0903060703020204" pitchFamily="34" charset="0"/>
              </a:rPr>
              <a:t>.</a:t>
            </a:r>
            <a:endParaRPr lang="en-GB" sz="1600" dirty="0">
              <a:latin typeface="Britannic Bold" panose="020B0903060703020204" pitchFamily="34" charset="0"/>
            </a:endParaRPr>
          </a:p>
        </p:txBody>
      </p:sp>
      <p:sp>
        <p:nvSpPr>
          <p:cNvPr id="3" name="Rectangle 2"/>
          <p:cNvSpPr/>
          <p:nvPr/>
        </p:nvSpPr>
        <p:spPr>
          <a:xfrm>
            <a:off x="0" y="44624"/>
            <a:ext cx="9144000" cy="584776"/>
          </a:xfrm>
          <a:prstGeom prst="rect">
            <a:avLst/>
          </a:prstGeom>
        </p:spPr>
        <p:txBody>
          <a:bodyPr wrap="square">
            <a:spAutoFit/>
          </a:bodyPr>
          <a:lstStyle/>
          <a:p>
            <a:pPr algn="ctr"/>
            <a:r>
              <a:rPr lang="en-US" sz="3200" dirty="0">
                <a:solidFill>
                  <a:srgbClr val="FF0000"/>
                </a:solidFill>
                <a:latin typeface="Britannic Bold"/>
                <a:cs typeface="Britannic Bold"/>
              </a:rPr>
              <a:t>What are independent </a:t>
            </a:r>
            <a:r>
              <a:rPr lang="en-US" sz="3200" dirty="0" smtClean="0">
                <a:solidFill>
                  <a:srgbClr val="FF0000"/>
                </a:solidFill>
                <a:latin typeface="Britannic Bold"/>
                <a:cs typeface="Britannic Bold"/>
              </a:rPr>
              <a:t>and dependent </a:t>
            </a:r>
            <a:r>
              <a:rPr lang="en-US" sz="3200" dirty="0">
                <a:solidFill>
                  <a:srgbClr val="FF0000"/>
                </a:solidFill>
                <a:latin typeface="Britannic Bold"/>
                <a:cs typeface="Britannic Bold"/>
              </a:rPr>
              <a:t>variables?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29400"/>
            <a:ext cx="3635896" cy="2723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624" y="4077072"/>
            <a:ext cx="3494856" cy="2623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351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01407"/>
            <a:ext cx="4032448" cy="6186309"/>
          </a:xfrm>
          <a:prstGeom prst="rect">
            <a:avLst/>
          </a:prstGeom>
        </p:spPr>
        <p:txBody>
          <a:bodyPr wrap="square">
            <a:spAutoFit/>
          </a:bodyPr>
          <a:lstStyle/>
          <a:p>
            <a:pPr marL="342900" indent="-342900" algn="just">
              <a:buFont typeface="+mj-lt"/>
              <a:buAutoNum type="arabicPeriod"/>
            </a:pPr>
            <a:r>
              <a:rPr lang="en-US" dirty="0" smtClean="0">
                <a:latin typeface="Britannic Bold" panose="020B0903060703020204" pitchFamily="34" charset="0"/>
              </a:rPr>
              <a:t>Ideographic explanation: seeks to</a:t>
            </a:r>
            <a:r>
              <a:rPr lang="mt-MT" dirty="0" smtClean="0">
                <a:latin typeface="Britannic Bold" panose="020B0903060703020204" pitchFamily="34" charset="0"/>
              </a:rPr>
              <a:t> </a:t>
            </a:r>
            <a:r>
              <a:rPr lang="en-US" dirty="0" smtClean="0">
                <a:latin typeface="Britannic Bold" panose="020B0903060703020204" pitchFamily="34" charset="0"/>
              </a:rPr>
              <a:t>understand specific cases</a:t>
            </a:r>
            <a:r>
              <a:rPr lang="mt-MT" dirty="0" smtClean="0">
                <a:latin typeface="Britannic Bold" panose="020B0903060703020204" pitchFamily="34" charset="0"/>
              </a:rPr>
              <a:t> </a:t>
            </a:r>
            <a:r>
              <a:rPr lang="en-US" dirty="0" smtClean="0">
                <a:latin typeface="Britannic Bold" panose="020B0903060703020204" pitchFamily="34" charset="0"/>
              </a:rPr>
              <a:t>fully</a:t>
            </a:r>
            <a:r>
              <a:rPr lang="mt-MT" dirty="0" smtClean="0">
                <a:latin typeface="Britannic Bold" panose="020B0903060703020204" pitchFamily="34" charset="0"/>
              </a:rPr>
              <a:t>.</a:t>
            </a:r>
            <a:endParaRPr lang="en-US" dirty="0" smtClean="0">
              <a:latin typeface="Britannic Bold" panose="020B0903060703020204" pitchFamily="34" charset="0"/>
            </a:endParaRPr>
          </a:p>
          <a:p>
            <a:pPr algn="just"/>
            <a:r>
              <a:rPr lang="en-US" dirty="0" smtClean="0">
                <a:latin typeface="Britannic Bold" panose="020B0903060703020204" pitchFamily="34" charset="0"/>
              </a:rPr>
              <a:t>Example: A financial counselor tries to find out all the reasons why the</a:t>
            </a:r>
            <a:r>
              <a:rPr lang="mt-MT" dirty="0" smtClean="0">
                <a:latin typeface="Britannic Bold" panose="020B0903060703020204" pitchFamily="34" charset="0"/>
              </a:rPr>
              <a:t> </a:t>
            </a:r>
            <a:r>
              <a:rPr lang="en-US" dirty="0" smtClean="0">
                <a:latin typeface="Britannic Bold" panose="020B0903060703020204" pitchFamily="34" charset="0"/>
              </a:rPr>
              <a:t>Smith family is in financial trouble. There can be 500 reasons on that</a:t>
            </a:r>
            <a:r>
              <a:rPr lang="mt-MT" dirty="0" smtClean="0">
                <a:latin typeface="Britannic Bold" panose="020B0903060703020204" pitchFamily="34" charset="0"/>
              </a:rPr>
              <a:t> </a:t>
            </a:r>
            <a:r>
              <a:rPr lang="en-US" dirty="0" smtClean="0">
                <a:latin typeface="Britannic Bold" panose="020B0903060703020204" pitchFamily="34" charset="0"/>
              </a:rPr>
              <a:t>list.</a:t>
            </a:r>
          </a:p>
          <a:p>
            <a:pPr algn="just"/>
            <a:endParaRPr lang="mt-MT" dirty="0" smtClean="0">
              <a:latin typeface="Britannic Bold" panose="020B0903060703020204" pitchFamily="34" charset="0"/>
            </a:endParaRPr>
          </a:p>
          <a:p>
            <a:pPr marL="342900" indent="-342900" algn="just">
              <a:buFont typeface="+mj-lt"/>
              <a:buAutoNum type="arabicPeriod" startAt="2"/>
            </a:pPr>
            <a:r>
              <a:rPr lang="en-US" dirty="0" smtClean="0">
                <a:latin typeface="Britannic Bold" panose="020B0903060703020204" pitchFamily="34" charset="0"/>
              </a:rPr>
              <a:t>Nomothetic explanation: seeks a generalized understanding of</a:t>
            </a:r>
            <a:r>
              <a:rPr lang="mt-MT" dirty="0" smtClean="0">
                <a:latin typeface="Britannic Bold" panose="020B0903060703020204" pitchFamily="34" charset="0"/>
              </a:rPr>
              <a:t> </a:t>
            </a:r>
            <a:r>
              <a:rPr lang="en-US" dirty="0" smtClean="0">
                <a:latin typeface="Britannic Bold" panose="020B0903060703020204" pitchFamily="34" charset="0"/>
              </a:rPr>
              <a:t>many similar cases</a:t>
            </a:r>
            <a:r>
              <a:rPr lang="mt-MT" dirty="0" smtClean="0">
                <a:latin typeface="Britannic Bold" panose="020B0903060703020204" pitchFamily="34" charset="0"/>
              </a:rPr>
              <a:t>.</a:t>
            </a:r>
            <a:endParaRPr lang="en-US" dirty="0" smtClean="0">
              <a:latin typeface="Britannic Bold" panose="020B0903060703020204" pitchFamily="34" charset="0"/>
            </a:endParaRPr>
          </a:p>
          <a:p>
            <a:pPr algn="just"/>
            <a:r>
              <a:rPr lang="en-US" dirty="0" smtClean="0">
                <a:latin typeface="Britannic Bold" panose="020B0903060703020204" pitchFamily="34" charset="0"/>
              </a:rPr>
              <a:t>Example: A researcher tries to find out the five most important reasons</a:t>
            </a:r>
            <a:r>
              <a:rPr lang="mt-MT" dirty="0" smtClean="0">
                <a:latin typeface="Britannic Bold" panose="020B0903060703020204" pitchFamily="34" charset="0"/>
              </a:rPr>
              <a:t> </a:t>
            </a:r>
            <a:r>
              <a:rPr lang="en-US" dirty="0" smtClean="0">
                <a:latin typeface="Britannic Bold" panose="020B0903060703020204" pitchFamily="34" charset="0"/>
              </a:rPr>
              <a:t>of why people file for personal bankruptcy.</a:t>
            </a:r>
          </a:p>
          <a:p>
            <a:pPr algn="just"/>
            <a:endParaRPr lang="mt-MT" dirty="0" smtClean="0">
              <a:latin typeface="Britannic Bold" panose="020B0903060703020204" pitchFamily="34" charset="0"/>
            </a:endParaRPr>
          </a:p>
          <a:p>
            <a:pPr marL="285750" indent="-285750" algn="just">
              <a:buFont typeface="Wingdings" panose="05000000000000000000" pitchFamily="2" charset="2"/>
              <a:buChar char="Ø"/>
            </a:pPr>
            <a:r>
              <a:rPr lang="en-US" dirty="0" smtClean="0">
                <a:latin typeface="Britannic Bold" panose="020B0903060703020204" pitchFamily="34" charset="0"/>
              </a:rPr>
              <a:t>Most social science research uses the nomothetic approach.</a:t>
            </a:r>
            <a:endParaRPr lang="mt-MT" dirty="0" smtClean="0">
              <a:latin typeface="Britannic Bold" panose="020B0903060703020204" pitchFamily="34" charset="0"/>
            </a:endParaRPr>
          </a:p>
          <a:p>
            <a:pPr marL="285750" indent="-285750" algn="just">
              <a:buFont typeface="Wingdings" panose="05000000000000000000" pitchFamily="2" charset="2"/>
              <a:buChar char="Ø"/>
            </a:pPr>
            <a:endParaRPr lang="en-US" dirty="0" smtClean="0">
              <a:latin typeface="Britannic Bold" panose="020B0903060703020204" pitchFamily="34" charset="0"/>
            </a:endParaRPr>
          </a:p>
          <a:p>
            <a:pPr marL="285750" indent="-285750" algn="just">
              <a:buFont typeface="Wingdings" panose="05000000000000000000" pitchFamily="2" charset="2"/>
              <a:buChar char="Ø"/>
            </a:pPr>
            <a:r>
              <a:rPr lang="en-US" dirty="0" smtClean="0">
                <a:latin typeface="Britannic Bold" panose="020B0903060703020204" pitchFamily="34" charset="0"/>
              </a:rPr>
              <a:t>Ideographic approach is mostly used in historical studies and</a:t>
            </a:r>
            <a:r>
              <a:rPr lang="mt-MT" dirty="0" smtClean="0">
                <a:latin typeface="Britannic Bold" panose="020B0903060703020204" pitchFamily="34" charset="0"/>
              </a:rPr>
              <a:t> </a:t>
            </a:r>
            <a:r>
              <a:rPr lang="en-US" dirty="0" smtClean="0">
                <a:latin typeface="Britannic Bold" panose="020B0903060703020204" pitchFamily="34" charset="0"/>
              </a:rPr>
              <a:t>clinical diagnosis.</a:t>
            </a:r>
            <a:endParaRPr lang="en-GB" dirty="0">
              <a:latin typeface="Britannic Bold" panose="020B0903060703020204" pitchFamily="34" charset="0"/>
            </a:endParaRPr>
          </a:p>
        </p:txBody>
      </p:sp>
      <p:sp>
        <p:nvSpPr>
          <p:cNvPr id="3" name="Rectangle 2"/>
          <p:cNvSpPr/>
          <p:nvPr/>
        </p:nvSpPr>
        <p:spPr>
          <a:xfrm>
            <a:off x="22880" y="116632"/>
            <a:ext cx="9121120" cy="584775"/>
          </a:xfrm>
          <a:prstGeom prst="rect">
            <a:avLst/>
          </a:prstGeom>
        </p:spPr>
        <p:txBody>
          <a:bodyPr wrap="square">
            <a:spAutoFit/>
          </a:bodyPr>
          <a:lstStyle/>
          <a:p>
            <a:pPr lvl="0" algn="ctr"/>
            <a:r>
              <a:rPr lang="en-US" sz="3200" dirty="0">
                <a:solidFill>
                  <a:srgbClr val="FF0000"/>
                </a:solidFill>
              </a:rPr>
              <a:t>What are ideographic </a:t>
            </a:r>
            <a:r>
              <a:rPr lang="en-US" sz="3200" dirty="0" smtClean="0">
                <a:solidFill>
                  <a:srgbClr val="FF0000"/>
                </a:solidFill>
              </a:rPr>
              <a:t>and</a:t>
            </a:r>
            <a:r>
              <a:rPr lang="mt-MT" sz="3200" dirty="0" smtClean="0">
                <a:solidFill>
                  <a:srgbClr val="FF0000"/>
                </a:solidFill>
              </a:rPr>
              <a:t> </a:t>
            </a:r>
            <a:r>
              <a:rPr lang="en-US" sz="3200" dirty="0" smtClean="0">
                <a:solidFill>
                  <a:srgbClr val="FF0000"/>
                </a:solidFill>
              </a:rPr>
              <a:t>nomothetic </a:t>
            </a:r>
            <a:r>
              <a:rPr lang="en-US" sz="3200" dirty="0">
                <a:solidFill>
                  <a:srgbClr val="FF0000"/>
                </a:solidFill>
              </a:rPr>
              <a:t>explanations?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1" t="7379" r="2654" b="10011"/>
          <a:stretch/>
        </p:blipFill>
        <p:spPr bwMode="auto">
          <a:xfrm>
            <a:off x="4583439" y="764704"/>
            <a:ext cx="4154227" cy="2743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911" b="8246"/>
          <a:stretch/>
        </p:blipFill>
        <p:spPr bwMode="auto">
          <a:xfrm>
            <a:off x="4668696" y="3861048"/>
            <a:ext cx="4068970" cy="2591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351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620688"/>
            <a:ext cx="5256584" cy="6247864"/>
          </a:xfrm>
          <a:prstGeom prst="rect">
            <a:avLst/>
          </a:prstGeom>
        </p:spPr>
        <p:txBody>
          <a:bodyPr wrap="square">
            <a:spAutoFit/>
          </a:bodyPr>
          <a:lstStyle/>
          <a:p>
            <a:pPr marL="457200" indent="-457200" algn="just">
              <a:buFont typeface="+mj-lt"/>
              <a:buAutoNum type="arabicPeriod"/>
            </a:pPr>
            <a:r>
              <a:rPr lang="en-US" sz="2000" dirty="0" smtClean="0">
                <a:latin typeface="Britannic Bold" panose="020B0903060703020204" pitchFamily="34" charset="0"/>
              </a:rPr>
              <a:t>Inductive theories – reason from specific observations</a:t>
            </a:r>
            <a:r>
              <a:rPr lang="mt-MT" sz="2000" dirty="0" smtClean="0">
                <a:latin typeface="Britannic Bold" panose="020B0903060703020204" pitchFamily="34" charset="0"/>
              </a:rPr>
              <a:t> </a:t>
            </a:r>
            <a:r>
              <a:rPr lang="en-US" sz="2000" dirty="0" smtClean="0">
                <a:latin typeface="Britannic Bold" panose="020B0903060703020204" pitchFamily="34" charset="0"/>
              </a:rPr>
              <a:t>to general patterns</a:t>
            </a:r>
            <a:r>
              <a:rPr lang="mt-MT" sz="2000" dirty="0" smtClean="0">
                <a:latin typeface="Britannic Bold" panose="020B0903060703020204" pitchFamily="34" charset="0"/>
              </a:rPr>
              <a:t>.</a:t>
            </a:r>
          </a:p>
          <a:p>
            <a:pPr marL="457200" indent="-457200">
              <a:buFont typeface="+mj-lt"/>
              <a:buAutoNum type="arabicPeriod"/>
            </a:pPr>
            <a:endParaRPr lang="en-US" sz="2000" dirty="0" smtClean="0">
              <a:latin typeface="Britannic Bold" panose="020B0903060703020204" pitchFamily="34" charset="0"/>
            </a:endParaRPr>
          </a:p>
          <a:p>
            <a:pPr algn="just"/>
            <a:r>
              <a:rPr lang="en-US" sz="2000" dirty="0" smtClean="0">
                <a:latin typeface="Britannic Bold" panose="020B0903060703020204" pitchFamily="34" charset="0"/>
              </a:rPr>
              <a:t>Example: You observe among your classmates that those</a:t>
            </a:r>
            <a:r>
              <a:rPr lang="mt-MT" sz="2000" dirty="0" smtClean="0">
                <a:latin typeface="Britannic Bold" panose="020B0903060703020204" pitchFamily="34" charset="0"/>
              </a:rPr>
              <a:t> </a:t>
            </a:r>
            <a:r>
              <a:rPr lang="en-US" sz="2000" dirty="0" smtClean="0">
                <a:latin typeface="Britannic Bold" panose="020B0903060703020204" pitchFamily="34" charset="0"/>
              </a:rPr>
              <a:t>who study more hours tend to get better grades on exams.</a:t>
            </a:r>
            <a:r>
              <a:rPr lang="mt-MT" sz="2000" dirty="0" smtClean="0">
                <a:latin typeface="Britannic Bold" panose="020B0903060703020204" pitchFamily="34" charset="0"/>
              </a:rPr>
              <a:t> </a:t>
            </a:r>
            <a:r>
              <a:rPr lang="en-US" sz="2000" dirty="0" smtClean="0">
                <a:latin typeface="Britannic Bold" panose="020B0903060703020204" pitchFamily="34" charset="0"/>
              </a:rPr>
              <a:t>Those who study less tend to get lower grades. Then you</a:t>
            </a:r>
            <a:r>
              <a:rPr lang="mt-MT" sz="2000" dirty="0" smtClean="0">
                <a:latin typeface="Britannic Bold" panose="020B0903060703020204" pitchFamily="34" charset="0"/>
              </a:rPr>
              <a:t> </a:t>
            </a:r>
            <a:r>
              <a:rPr lang="en-US" sz="2000" dirty="0" smtClean="0">
                <a:latin typeface="Britannic Bold" panose="020B0903060703020204" pitchFamily="34" charset="0"/>
              </a:rPr>
              <a:t>come up with a pattern: the more one studies, the better</a:t>
            </a:r>
            <a:r>
              <a:rPr lang="mt-MT" sz="2000" dirty="0" smtClean="0">
                <a:latin typeface="Britannic Bold" panose="020B0903060703020204" pitchFamily="34" charset="0"/>
              </a:rPr>
              <a:t> </a:t>
            </a:r>
            <a:r>
              <a:rPr lang="en-US" sz="2000" dirty="0" smtClean="0">
                <a:latin typeface="Britannic Bold" panose="020B0903060703020204" pitchFamily="34" charset="0"/>
              </a:rPr>
              <a:t>chance one can get a better grade.</a:t>
            </a:r>
            <a:endParaRPr lang="mt-MT" sz="2000" dirty="0" smtClean="0">
              <a:latin typeface="Britannic Bold" panose="020B0903060703020204" pitchFamily="34" charset="0"/>
            </a:endParaRPr>
          </a:p>
          <a:p>
            <a:pPr algn="just"/>
            <a:endParaRPr lang="en-US" sz="2000" dirty="0" smtClean="0">
              <a:latin typeface="Britannic Bold" panose="020B0903060703020204" pitchFamily="34" charset="0"/>
            </a:endParaRPr>
          </a:p>
          <a:p>
            <a:pPr marL="457200" indent="-457200" algn="just">
              <a:buFont typeface="+mj-lt"/>
              <a:buAutoNum type="arabicPeriod" startAt="2"/>
            </a:pPr>
            <a:r>
              <a:rPr lang="en-US" sz="2000" dirty="0" smtClean="0">
                <a:latin typeface="Britannic Bold" panose="020B0903060703020204" pitchFamily="34" charset="0"/>
              </a:rPr>
              <a:t>Deductive theories – start from general statements</a:t>
            </a:r>
            <a:r>
              <a:rPr lang="mt-MT" sz="2000" dirty="0" smtClean="0">
                <a:latin typeface="Britannic Bold" panose="020B0903060703020204" pitchFamily="34" charset="0"/>
              </a:rPr>
              <a:t> </a:t>
            </a:r>
            <a:r>
              <a:rPr lang="en-US" sz="2000" dirty="0" smtClean="0">
                <a:latin typeface="Britannic Bold" panose="020B0903060703020204" pitchFamily="34" charset="0"/>
              </a:rPr>
              <a:t>and predict specific observations</a:t>
            </a:r>
            <a:r>
              <a:rPr lang="mt-MT" sz="2000" dirty="0" smtClean="0">
                <a:latin typeface="Britannic Bold" panose="020B0903060703020204" pitchFamily="34" charset="0"/>
              </a:rPr>
              <a:t>.</a:t>
            </a:r>
          </a:p>
          <a:p>
            <a:pPr marL="457200" indent="-457200" algn="just">
              <a:buFont typeface="+mj-lt"/>
              <a:buAutoNum type="arabicPeriod" startAt="2"/>
            </a:pPr>
            <a:endParaRPr lang="en-US" sz="2000" dirty="0" smtClean="0">
              <a:latin typeface="Britannic Bold" panose="020B0903060703020204" pitchFamily="34" charset="0"/>
            </a:endParaRPr>
          </a:p>
          <a:p>
            <a:pPr algn="just"/>
            <a:r>
              <a:rPr lang="en-US" sz="2000" dirty="0" smtClean="0">
                <a:latin typeface="Britannic Bold" panose="020B0903060703020204" pitchFamily="34" charset="0"/>
              </a:rPr>
              <a:t>Example: Logically, you believe if one puts more effort</a:t>
            </a:r>
            <a:r>
              <a:rPr lang="mt-MT" sz="2000" dirty="0" smtClean="0">
                <a:latin typeface="Britannic Bold" panose="020B0903060703020204" pitchFamily="34" charset="0"/>
              </a:rPr>
              <a:t> </a:t>
            </a:r>
            <a:r>
              <a:rPr lang="en-US" sz="2000" dirty="0" smtClean="0">
                <a:latin typeface="Britannic Bold" panose="020B0903060703020204" pitchFamily="34" charset="0"/>
              </a:rPr>
              <a:t>into studying, one can do better on exams. Thus you predict</a:t>
            </a:r>
            <a:r>
              <a:rPr lang="mt-MT" sz="2000" dirty="0" smtClean="0">
                <a:latin typeface="Britannic Bold" panose="020B0903060703020204" pitchFamily="34" charset="0"/>
              </a:rPr>
              <a:t> </a:t>
            </a:r>
            <a:r>
              <a:rPr lang="en-US" sz="2000" dirty="0" smtClean="0">
                <a:latin typeface="Britannic Bold" panose="020B0903060703020204" pitchFamily="34" charset="0"/>
              </a:rPr>
              <a:t>those students who study more will do better on exams.</a:t>
            </a:r>
            <a:endParaRPr lang="en-GB" sz="2000" dirty="0">
              <a:latin typeface="Britannic Bold" panose="020B0903060703020204" pitchFamily="34" charset="0"/>
            </a:endParaRPr>
          </a:p>
        </p:txBody>
      </p:sp>
      <p:sp>
        <p:nvSpPr>
          <p:cNvPr id="3" name="Rectangle 2"/>
          <p:cNvSpPr/>
          <p:nvPr/>
        </p:nvSpPr>
        <p:spPr>
          <a:xfrm>
            <a:off x="365448" y="-27384"/>
            <a:ext cx="8352928" cy="584775"/>
          </a:xfrm>
          <a:prstGeom prst="rect">
            <a:avLst/>
          </a:prstGeom>
        </p:spPr>
        <p:txBody>
          <a:bodyPr wrap="square">
            <a:spAutoFit/>
          </a:bodyPr>
          <a:lstStyle/>
          <a:p>
            <a:pPr lvl="0" algn="ctr"/>
            <a:r>
              <a:rPr lang="en-US" sz="3200" dirty="0">
                <a:solidFill>
                  <a:srgbClr val="FF0000"/>
                </a:solidFill>
              </a:rPr>
              <a:t>What are inductive and </a:t>
            </a:r>
            <a:r>
              <a:rPr lang="en-US" sz="3200" dirty="0" smtClean="0">
                <a:solidFill>
                  <a:srgbClr val="FF0000"/>
                </a:solidFill>
              </a:rPr>
              <a:t>deductive</a:t>
            </a:r>
            <a:r>
              <a:rPr lang="mt-MT" sz="3200" dirty="0" smtClean="0">
                <a:solidFill>
                  <a:srgbClr val="FF0000"/>
                </a:solidFill>
              </a:rPr>
              <a:t> </a:t>
            </a:r>
            <a:r>
              <a:rPr lang="en-US" sz="3200" dirty="0" smtClean="0">
                <a:solidFill>
                  <a:srgbClr val="FF0000"/>
                </a:solidFill>
              </a:rPr>
              <a:t>theories?</a:t>
            </a:r>
            <a:endParaRPr lang="en-US" sz="3200" dirty="0">
              <a:solidFill>
                <a:srgbClr val="FF0000"/>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7" t="8975" r="5164" b="10146"/>
          <a:stretch/>
        </p:blipFill>
        <p:spPr bwMode="auto">
          <a:xfrm>
            <a:off x="5301560" y="692696"/>
            <a:ext cx="3734936" cy="2477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98" t="4934" r="5578" b="9571"/>
          <a:stretch/>
        </p:blipFill>
        <p:spPr bwMode="auto">
          <a:xfrm>
            <a:off x="5358348" y="4293096"/>
            <a:ext cx="3621360" cy="24324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50" t="2702" r="5556" b="15525"/>
          <a:stretch/>
        </p:blipFill>
        <p:spPr bwMode="auto">
          <a:xfrm>
            <a:off x="5301560" y="3265811"/>
            <a:ext cx="3734936" cy="9576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351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21" t="25930" r="6897" b="19887"/>
          <a:stretch/>
        </p:blipFill>
        <p:spPr bwMode="auto">
          <a:xfrm>
            <a:off x="6444208" y="401308"/>
            <a:ext cx="2699792" cy="25639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9530" y="608696"/>
            <a:ext cx="6514638" cy="1569660"/>
          </a:xfrm>
          <a:prstGeom prst="rect">
            <a:avLst/>
          </a:prstGeom>
        </p:spPr>
        <p:txBody>
          <a:bodyPr wrap="square">
            <a:spAutoFit/>
          </a:bodyPr>
          <a:lstStyle/>
          <a:p>
            <a:pPr marL="457200" indent="-457200">
              <a:buFont typeface="+mj-lt"/>
              <a:buAutoNum type="arabicPeriod"/>
            </a:pPr>
            <a:r>
              <a:rPr lang="en-GB" sz="2400" dirty="0" smtClean="0">
                <a:latin typeface="Britannic Bold" panose="020B0903060703020204" pitchFamily="34" charset="0"/>
              </a:rPr>
              <a:t>Quantitative data: numerical</a:t>
            </a:r>
            <a:endParaRPr lang="mt-MT" sz="2400" dirty="0" smtClean="0">
              <a:latin typeface="Britannic Bold" panose="020B0903060703020204" pitchFamily="34" charset="0"/>
            </a:endParaRPr>
          </a:p>
          <a:p>
            <a:pPr marL="457200" indent="-457200">
              <a:buFont typeface="+mj-lt"/>
              <a:buAutoNum type="arabicPeriod"/>
            </a:pPr>
            <a:r>
              <a:rPr lang="en-GB" sz="2400" dirty="0" smtClean="0">
                <a:latin typeface="Britannic Bold" panose="020B0903060703020204" pitchFamily="34" charset="0"/>
              </a:rPr>
              <a:t>Qualitative data: non-numerical</a:t>
            </a:r>
          </a:p>
          <a:p>
            <a:pPr algn="just"/>
            <a:r>
              <a:rPr lang="en-GB" sz="2400" dirty="0" smtClean="0">
                <a:latin typeface="Britannic Bold" panose="020B0903060703020204" pitchFamily="34" charset="0"/>
              </a:rPr>
              <a:t>Both approaches are useful for different</a:t>
            </a:r>
            <a:r>
              <a:rPr lang="mt-MT" sz="2400" dirty="0" smtClean="0">
                <a:latin typeface="Britannic Bold" panose="020B0903060703020204" pitchFamily="34" charset="0"/>
              </a:rPr>
              <a:t> </a:t>
            </a:r>
            <a:r>
              <a:rPr lang="en-GB" sz="2400" dirty="0" smtClean="0">
                <a:latin typeface="Britannic Bold" panose="020B0903060703020204" pitchFamily="34" charset="0"/>
              </a:rPr>
              <a:t>research purposes</a:t>
            </a:r>
            <a:r>
              <a:rPr lang="mt-MT" sz="2400" dirty="0" smtClean="0">
                <a:latin typeface="Britannic Bold" panose="020B0903060703020204" pitchFamily="34" charset="0"/>
              </a:rPr>
              <a:t>.</a:t>
            </a:r>
            <a:endParaRPr lang="en-GB" sz="2400" dirty="0">
              <a:latin typeface="Britannic Bold" panose="020B0903060703020204" pitchFamily="34" charset="0"/>
            </a:endParaRPr>
          </a:p>
        </p:txBody>
      </p:sp>
      <p:sp>
        <p:nvSpPr>
          <p:cNvPr id="3" name="Rectangle 2"/>
          <p:cNvSpPr/>
          <p:nvPr/>
        </p:nvSpPr>
        <p:spPr>
          <a:xfrm>
            <a:off x="25866" y="23921"/>
            <a:ext cx="7786493" cy="584775"/>
          </a:xfrm>
          <a:prstGeom prst="rect">
            <a:avLst/>
          </a:prstGeom>
        </p:spPr>
        <p:txBody>
          <a:bodyPr wrap="square">
            <a:spAutoFit/>
          </a:bodyPr>
          <a:lstStyle/>
          <a:p>
            <a:pPr lvl="0" algn="ctr"/>
            <a:r>
              <a:rPr lang="en-GB" sz="3200" dirty="0">
                <a:solidFill>
                  <a:srgbClr val="FF0000"/>
                </a:solidFill>
              </a:rPr>
              <a:t>What are quantitative </a:t>
            </a:r>
            <a:r>
              <a:rPr lang="en-GB" sz="3200" dirty="0" smtClean="0">
                <a:solidFill>
                  <a:srgbClr val="FF0000"/>
                </a:solidFill>
              </a:rPr>
              <a:t>and</a:t>
            </a:r>
            <a:r>
              <a:rPr lang="mt-MT" sz="3200" dirty="0" smtClean="0">
                <a:solidFill>
                  <a:srgbClr val="FF0000"/>
                </a:solidFill>
              </a:rPr>
              <a:t> </a:t>
            </a:r>
            <a:r>
              <a:rPr lang="en-GB" sz="3200" dirty="0" smtClean="0">
                <a:solidFill>
                  <a:srgbClr val="FF0000"/>
                </a:solidFill>
              </a:rPr>
              <a:t>qualitative </a:t>
            </a:r>
            <a:r>
              <a:rPr lang="en-GB" sz="3200" dirty="0">
                <a:solidFill>
                  <a:srgbClr val="FF0000"/>
                </a:solidFill>
              </a:rPr>
              <a:t>data?</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5865" y="2178356"/>
            <a:ext cx="6630754" cy="46762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8" t="26557" r="53155" b="26033"/>
          <a:stretch/>
        </p:blipFill>
        <p:spPr bwMode="auto">
          <a:xfrm>
            <a:off x="6564168" y="4725144"/>
            <a:ext cx="2579832" cy="19983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656619" y="3646185"/>
            <a:ext cx="2379877" cy="430887"/>
          </a:xfrm>
          <a:prstGeom prst="rect">
            <a:avLst/>
          </a:prstGeom>
          <a:solidFill>
            <a:srgbClr val="FF0000"/>
          </a:solidFill>
        </p:spPr>
        <p:txBody>
          <a:bodyPr wrap="square" rtlCol="0">
            <a:spAutoFit/>
          </a:bodyPr>
          <a:lstStyle/>
          <a:p>
            <a:r>
              <a:rPr lang="mt-MT" sz="2200" b="1" dirty="0" smtClean="0">
                <a:solidFill>
                  <a:srgbClr val="0070C0"/>
                </a:solidFill>
              </a:rPr>
              <a:t>CHARACTERISTICS</a:t>
            </a:r>
            <a:endParaRPr lang="en-GB" sz="2200" b="1" dirty="0">
              <a:solidFill>
                <a:srgbClr val="0070C0"/>
              </a:solidFill>
            </a:endParaRPr>
          </a:p>
        </p:txBody>
      </p:sp>
      <p:sp>
        <p:nvSpPr>
          <p:cNvPr id="5" name="Up Arrow 4"/>
          <p:cNvSpPr/>
          <p:nvPr/>
        </p:nvSpPr>
        <p:spPr>
          <a:xfrm>
            <a:off x="7636650" y="2965292"/>
            <a:ext cx="378296" cy="5330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7681782" y="4221088"/>
            <a:ext cx="346602"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9351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48320"/>
            <a:ext cx="3822698" cy="27646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79512" y="594014"/>
            <a:ext cx="4572000" cy="2677656"/>
          </a:xfrm>
          <a:prstGeom prst="rect">
            <a:avLst/>
          </a:prstGeom>
        </p:spPr>
        <p:txBody>
          <a:bodyPr>
            <a:spAutoFit/>
          </a:bodyPr>
          <a:lstStyle/>
          <a:p>
            <a:pPr marL="457200" indent="-457200">
              <a:buFont typeface="+mj-lt"/>
              <a:buAutoNum type="arabicPeriod"/>
            </a:pPr>
            <a:r>
              <a:rPr lang="en-US" sz="2400" dirty="0" smtClean="0">
                <a:latin typeface="Britannic Bold" panose="020B0903060703020204" pitchFamily="34" charset="0"/>
              </a:rPr>
              <a:t>Pure research – knowledge for its own sake</a:t>
            </a:r>
            <a:r>
              <a:rPr lang="mt-MT" sz="2400" dirty="0" smtClean="0">
                <a:latin typeface="Britannic Bold" panose="020B0903060703020204" pitchFamily="34" charset="0"/>
              </a:rPr>
              <a:t>.</a:t>
            </a:r>
            <a:endParaRPr lang="mt-MT" sz="2400" dirty="0">
              <a:latin typeface="Britannic Bold" panose="020B0903060703020204" pitchFamily="34" charset="0"/>
            </a:endParaRPr>
          </a:p>
          <a:p>
            <a:pPr marL="457200" indent="-457200">
              <a:buFont typeface="+mj-lt"/>
              <a:buAutoNum type="arabicPeriod"/>
            </a:pPr>
            <a:r>
              <a:rPr lang="en-US" sz="2400" dirty="0" smtClean="0">
                <a:latin typeface="Britannic Bold" panose="020B0903060703020204" pitchFamily="34" charset="0"/>
              </a:rPr>
              <a:t>Applied research – use knowledge to make</a:t>
            </a:r>
            <a:r>
              <a:rPr lang="mt-MT" sz="2400" dirty="0" smtClean="0">
                <a:latin typeface="Britannic Bold" panose="020B0903060703020204" pitchFamily="34" charset="0"/>
              </a:rPr>
              <a:t> </a:t>
            </a:r>
            <a:r>
              <a:rPr lang="en-US" sz="2400" dirty="0" smtClean="0">
                <a:latin typeface="Britannic Bold" panose="020B0903060703020204" pitchFamily="34" charset="0"/>
              </a:rPr>
              <a:t>things in the society better</a:t>
            </a:r>
            <a:r>
              <a:rPr lang="mt-MT" sz="2400" dirty="0" smtClean="0">
                <a:latin typeface="Britannic Bold" panose="020B0903060703020204" pitchFamily="34" charset="0"/>
              </a:rPr>
              <a:t>.</a:t>
            </a:r>
            <a:endParaRPr lang="en-US" sz="2400" dirty="0" smtClean="0">
              <a:latin typeface="Britannic Bold" panose="020B0903060703020204" pitchFamily="34" charset="0"/>
            </a:endParaRPr>
          </a:p>
          <a:p>
            <a:r>
              <a:rPr lang="en-US" sz="2400" dirty="0" smtClean="0">
                <a:latin typeface="Britannic Bold" panose="020B0903060703020204" pitchFamily="34" charset="0"/>
              </a:rPr>
              <a:t>Both are valid and vital parts of the social</a:t>
            </a:r>
            <a:r>
              <a:rPr lang="mt-MT" sz="2400" dirty="0" smtClean="0">
                <a:latin typeface="Britannic Bold" panose="020B0903060703020204" pitchFamily="34" charset="0"/>
              </a:rPr>
              <a:t> </a:t>
            </a:r>
            <a:r>
              <a:rPr lang="en-US" sz="2400" dirty="0" smtClean="0">
                <a:latin typeface="Britannic Bold" panose="020B0903060703020204" pitchFamily="34" charset="0"/>
              </a:rPr>
              <a:t>research enterprise.</a:t>
            </a:r>
            <a:endParaRPr lang="en-GB" sz="2400" dirty="0">
              <a:latin typeface="Britannic Bold" panose="020B0903060703020204" pitchFamily="34" charset="0"/>
            </a:endParaRPr>
          </a:p>
        </p:txBody>
      </p:sp>
      <p:sp>
        <p:nvSpPr>
          <p:cNvPr id="3" name="Rectangle 2"/>
          <p:cNvSpPr/>
          <p:nvPr/>
        </p:nvSpPr>
        <p:spPr>
          <a:xfrm>
            <a:off x="107504" y="-46548"/>
            <a:ext cx="8280920" cy="523220"/>
          </a:xfrm>
          <a:prstGeom prst="rect">
            <a:avLst/>
          </a:prstGeom>
        </p:spPr>
        <p:txBody>
          <a:bodyPr wrap="square">
            <a:spAutoFit/>
          </a:bodyPr>
          <a:lstStyle/>
          <a:p>
            <a:pPr lvl="0"/>
            <a:r>
              <a:rPr lang="en-US" sz="2800" dirty="0">
                <a:solidFill>
                  <a:srgbClr val="FF0000"/>
                </a:solidFill>
                <a:latin typeface="Britannic Bold" panose="020B0903060703020204" pitchFamily="34" charset="0"/>
              </a:rPr>
              <a:t>What are pure and </a:t>
            </a:r>
            <a:r>
              <a:rPr lang="en-US" sz="2800" dirty="0" smtClean="0">
                <a:solidFill>
                  <a:srgbClr val="FF0000"/>
                </a:solidFill>
                <a:latin typeface="Britannic Bold" panose="020B0903060703020204" pitchFamily="34" charset="0"/>
              </a:rPr>
              <a:t>applied</a:t>
            </a:r>
            <a:r>
              <a:rPr lang="mt-MT" sz="2800" dirty="0" smtClean="0">
                <a:solidFill>
                  <a:srgbClr val="FF0000"/>
                </a:solidFill>
                <a:latin typeface="Britannic Bold" panose="020B0903060703020204" pitchFamily="34" charset="0"/>
              </a:rPr>
              <a:t> </a:t>
            </a:r>
            <a:r>
              <a:rPr lang="en-US" sz="2800" dirty="0" smtClean="0">
                <a:solidFill>
                  <a:srgbClr val="FF0000"/>
                </a:solidFill>
                <a:latin typeface="Britannic Bold" panose="020B0903060703020204" pitchFamily="34" charset="0"/>
              </a:rPr>
              <a:t>research</a:t>
            </a:r>
            <a:r>
              <a:rPr lang="en-US" sz="2800" dirty="0">
                <a:solidFill>
                  <a:srgbClr val="FF0000"/>
                </a:solidFill>
                <a:latin typeface="Britannic Bold" panose="020B0903060703020204" pitchFamily="34" charset="0"/>
              </a:rPr>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57" t="8246" r="6114" b="11588"/>
          <a:stretch/>
        </p:blipFill>
        <p:spPr bwMode="auto">
          <a:xfrm>
            <a:off x="179512" y="3212976"/>
            <a:ext cx="5184576" cy="34854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12976"/>
            <a:ext cx="3822698" cy="34854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35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57064"/>
            <a:ext cx="6912768" cy="6494085"/>
          </a:xfrm>
          <a:prstGeom prst="rect">
            <a:avLst/>
          </a:prstGeom>
        </p:spPr>
        <p:txBody>
          <a:bodyPr wrap="square">
            <a:spAutoFit/>
          </a:bodyPr>
          <a:lstStyle/>
          <a:p>
            <a:r>
              <a:rPr lang="mt-MT" sz="3200" dirty="0" smtClean="0">
                <a:solidFill>
                  <a:srgbClr val="FF0000"/>
                </a:solidFill>
                <a:latin typeface="Britannic Bold" panose="020B0903060703020204" pitchFamily="34" charset="0"/>
              </a:rPr>
              <a:t>Unit</a:t>
            </a:r>
            <a:r>
              <a:rPr lang="en-GB" sz="3200" dirty="0" smtClean="0">
                <a:solidFill>
                  <a:srgbClr val="FF0000"/>
                </a:solidFill>
                <a:latin typeface="Britannic Bold" panose="020B0903060703020204" pitchFamily="34" charset="0"/>
              </a:rPr>
              <a:t> Outline</a:t>
            </a:r>
          </a:p>
          <a:p>
            <a:pPr marL="342900" indent="-342900">
              <a:buFont typeface="+mj-lt"/>
              <a:buAutoNum type="arabicPeriod"/>
            </a:pPr>
            <a:r>
              <a:rPr lang="en-GB" sz="2400" dirty="0" smtClean="0">
                <a:latin typeface="Britannic Bold" panose="020B0903060703020204" pitchFamily="34" charset="0"/>
              </a:rPr>
              <a:t>Looking for reality</a:t>
            </a:r>
          </a:p>
          <a:p>
            <a:pPr marL="342900" indent="-342900">
              <a:buFont typeface="+mj-lt"/>
              <a:buAutoNum type="arabicPeriod"/>
            </a:pPr>
            <a:r>
              <a:rPr lang="en-GB" sz="2400" dirty="0" smtClean="0">
                <a:latin typeface="Britannic Bold" panose="020B0903060703020204" pitchFamily="34" charset="0"/>
              </a:rPr>
              <a:t>Ordinary human inquiry</a:t>
            </a:r>
          </a:p>
          <a:p>
            <a:pPr marL="342900" indent="-342900">
              <a:buFont typeface="+mj-lt"/>
              <a:buAutoNum type="arabicPeriod"/>
            </a:pPr>
            <a:r>
              <a:rPr lang="en-GB" sz="2400" dirty="0" smtClean="0">
                <a:latin typeface="Britannic Bold" panose="020B0903060703020204" pitchFamily="34" charset="0"/>
              </a:rPr>
              <a:t>Tradition</a:t>
            </a:r>
          </a:p>
          <a:p>
            <a:pPr marL="342900" indent="-342900">
              <a:buFont typeface="+mj-lt"/>
              <a:buAutoNum type="arabicPeriod"/>
            </a:pPr>
            <a:r>
              <a:rPr lang="en-GB" sz="2400" dirty="0" smtClean="0">
                <a:latin typeface="Britannic Bold" panose="020B0903060703020204" pitchFamily="34" charset="0"/>
              </a:rPr>
              <a:t>Authority</a:t>
            </a:r>
          </a:p>
          <a:p>
            <a:pPr marL="342900" indent="-342900">
              <a:buFont typeface="+mj-lt"/>
              <a:buAutoNum type="arabicPeriod"/>
            </a:pPr>
            <a:r>
              <a:rPr lang="en-GB" sz="2400" dirty="0" smtClean="0">
                <a:latin typeface="Britannic Bold" panose="020B0903060703020204" pitchFamily="34" charset="0"/>
              </a:rPr>
              <a:t>Errors in inquiry and some solutions</a:t>
            </a:r>
          </a:p>
          <a:p>
            <a:pPr marL="342900" indent="-342900">
              <a:buFont typeface="+mj-lt"/>
              <a:buAutoNum type="arabicPeriod"/>
            </a:pPr>
            <a:r>
              <a:rPr lang="en-GB" sz="2400" dirty="0" smtClean="0">
                <a:latin typeface="Britannic Bold" panose="020B0903060703020204" pitchFamily="34" charset="0"/>
              </a:rPr>
              <a:t>What’s really real?</a:t>
            </a:r>
          </a:p>
          <a:p>
            <a:pPr marL="342900" indent="-342900">
              <a:buFont typeface="+mj-lt"/>
              <a:buAutoNum type="arabicPeriod"/>
            </a:pPr>
            <a:r>
              <a:rPr lang="en-GB" sz="2400" dirty="0" smtClean="0">
                <a:latin typeface="Britannic Bold" panose="020B0903060703020204" pitchFamily="34" charset="0"/>
              </a:rPr>
              <a:t>The foundations of social science</a:t>
            </a:r>
          </a:p>
          <a:p>
            <a:pPr marL="342900" indent="-342900">
              <a:buFont typeface="+mj-lt"/>
              <a:buAutoNum type="arabicPeriod"/>
            </a:pPr>
            <a:r>
              <a:rPr lang="en-GB" sz="2400" dirty="0" smtClean="0">
                <a:latin typeface="Britannic Bold" panose="020B0903060703020204" pitchFamily="34" charset="0"/>
              </a:rPr>
              <a:t>Theory, not philosophy or belief</a:t>
            </a:r>
          </a:p>
          <a:p>
            <a:pPr marL="342900" indent="-342900">
              <a:buFont typeface="+mj-lt"/>
              <a:buAutoNum type="arabicPeriod"/>
            </a:pPr>
            <a:r>
              <a:rPr lang="en-GB" sz="2400" dirty="0" smtClean="0">
                <a:latin typeface="Britannic Bold" panose="020B0903060703020204" pitchFamily="34" charset="0"/>
              </a:rPr>
              <a:t>Social regulations</a:t>
            </a:r>
          </a:p>
          <a:p>
            <a:pPr marL="342900" indent="-342900">
              <a:buFont typeface="+mj-lt"/>
              <a:buAutoNum type="arabicPeriod"/>
            </a:pPr>
            <a:r>
              <a:rPr lang="en-GB" sz="2400" dirty="0" smtClean="0">
                <a:latin typeface="Britannic Bold" panose="020B0903060703020204" pitchFamily="34" charset="0"/>
              </a:rPr>
              <a:t>Aggregates, not individuals</a:t>
            </a:r>
          </a:p>
          <a:p>
            <a:pPr marL="342900" indent="-342900">
              <a:buFont typeface="+mj-lt"/>
              <a:buAutoNum type="arabicPeriod"/>
            </a:pPr>
            <a:r>
              <a:rPr lang="en-GB" sz="2400" dirty="0" smtClean="0">
                <a:latin typeface="Britannic Bold" panose="020B0903060703020204" pitchFamily="34" charset="0"/>
              </a:rPr>
              <a:t>A variable language</a:t>
            </a:r>
          </a:p>
          <a:p>
            <a:pPr marL="342900" indent="-342900">
              <a:buFont typeface="+mj-lt"/>
              <a:buAutoNum type="arabicPeriod"/>
            </a:pPr>
            <a:r>
              <a:rPr lang="en-GB" sz="2400" dirty="0" smtClean="0">
                <a:latin typeface="Britannic Bold" panose="020B0903060703020204" pitchFamily="34" charset="0"/>
              </a:rPr>
              <a:t>Some dialectics of social research</a:t>
            </a:r>
          </a:p>
          <a:p>
            <a:pPr marL="342900" indent="-342900">
              <a:buFont typeface="+mj-lt"/>
              <a:buAutoNum type="arabicPeriod"/>
            </a:pPr>
            <a:r>
              <a:rPr lang="en-GB" sz="2400" dirty="0" smtClean="0">
                <a:latin typeface="Britannic Bold" panose="020B0903060703020204" pitchFamily="34" charset="0"/>
              </a:rPr>
              <a:t>Ideographic and nomothetic explanation</a:t>
            </a:r>
          </a:p>
          <a:p>
            <a:pPr marL="342900" indent="-342900">
              <a:buFont typeface="+mj-lt"/>
              <a:buAutoNum type="arabicPeriod"/>
            </a:pPr>
            <a:r>
              <a:rPr lang="en-GB" sz="2400" dirty="0" smtClean="0">
                <a:latin typeface="Britannic Bold" panose="020B0903060703020204" pitchFamily="34" charset="0"/>
              </a:rPr>
              <a:t>Inductive and deductive theory</a:t>
            </a:r>
          </a:p>
          <a:p>
            <a:pPr marL="342900" indent="-342900">
              <a:buFont typeface="+mj-lt"/>
              <a:buAutoNum type="arabicPeriod"/>
            </a:pPr>
            <a:r>
              <a:rPr lang="en-GB" sz="2400" dirty="0" smtClean="0">
                <a:latin typeface="Britannic Bold" panose="020B0903060703020204" pitchFamily="34" charset="0"/>
              </a:rPr>
              <a:t>Quantitative and qualitative data</a:t>
            </a:r>
          </a:p>
          <a:p>
            <a:pPr marL="342900" indent="-342900">
              <a:buFont typeface="+mj-lt"/>
              <a:buAutoNum type="arabicPeriod"/>
            </a:pPr>
            <a:r>
              <a:rPr lang="en-GB" sz="2400" dirty="0" smtClean="0">
                <a:latin typeface="Britannic Bold" panose="020B0903060703020204" pitchFamily="34" charset="0"/>
              </a:rPr>
              <a:t>Pure and applied research</a:t>
            </a:r>
            <a:endParaRPr lang="en-GB" sz="2400" dirty="0">
              <a:latin typeface="Britannic Bold" panose="020B0903060703020204" pitchFamily="34" charset="0"/>
            </a:endParaRPr>
          </a:p>
        </p:txBody>
      </p:sp>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52053"/>
            <a:ext cx="8496944" cy="1692771"/>
          </a:xfrm>
          <a:prstGeom prst="rect">
            <a:avLst/>
          </a:prstGeom>
        </p:spPr>
        <p:txBody>
          <a:bodyPr wrap="square">
            <a:spAutoFit/>
          </a:bodyPr>
          <a:lstStyle/>
          <a:p>
            <a:r>
              <a:rPr lang="en-US" sz="3200" dirty="0" smtClean="0">
                <a:solidFill>
                  <a:srgbClr val="FF0000"/>
                </a:solidFill>
                <a:latin typeface="Britannic Bold" panose="020B0903060703020204" pitchFamily="34" charset="0"/>
              </a:rPr>
              <a:t>Why do we need to know?</a:t>
            </a:r>
          </a:p>
          <a:p>
            <a:endParaRPr lang="mt-MT" sz="2400" dirty="0" smtClean="0">
              <a:latin typeface="Britannic Bold" panose="020B0903060703020204" pitchFamily="34" charset="0"/>
            </a:endParaRPr>
          </a:p>
          <a:p>
            <a:pPr algn="just"/>
            <a:r>
              <a:rPr lang="en-US" sz="2400" dirty="0" smtClean="0">
                <a:latin typeface="Britannic Bold" panose="020B0903060703020204" pitchFamily="34" charset="0"/>
              </a:rPr>
              <a:t>Inquiry is a natural human activity. Much of</a:t>
            </a:r>
            <a:r>
              <a:rPr lang="mt-MT" sz="2400" dirty="0" smtClean="0">
                <a:latin typeface="Britannic Bold" panose="020B0903060703020204" pitchFamily="34" charset="0"/>
              </a:rPr>
              <a:t> </a:t>
            </a:r>
            <a:r>
              <a:rPr lang="en-US" sz="2400" dirty="0" smtClean="0">
                <a:latin typeface="Britannic Bold" panose="020B0903060703020204" pitchFamily="34" charset="0"/>
              </a:rPr>
              <a:t>ordinary human inquiry seeks to explain events</a:t>
            </a:r>
            <a:r>
              <a:rPr lang="mt-MT" sz="2400" dirty="0" smtClean="0">
                <a:latin typeface="Britannic Bold" panose="020B0903060703020204" pitchFamily="34" charset="0"/>
              </a:rPr>
              <a:t> </a:t>
            </a:r>
            <a:r>
              <a:rPr lang="en-US" sz="2400" dirty="0" smtClean="0">
                <a:latin typeface="Britannic Bold" panose="020B0903060703020204" pitchFamily="34" charset="0"/>
              </a:rPr>
              <a:t>and predict future events.</a:t>
            </a:r>
            <a:endParaRPr lang="en-GB" sz="2400" dirty="0">
              <a:latin typeface="Britannic Bold" panose="020B0903060703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1988840"/>
            <a:ext cx="6300700" cy="4621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435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772" y="475207"/>
            <a:ext cx="2828578" cy="25937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07504" y="260648"/>
            <a:ext cx="6048672" cy="6001643"/>
          </a:xfrm>
          <a:prstGeom prst="rect">
            <a:avLst/>
          </a:prstGeom>
        </p:spPr>
        <p:txBody>
          <a:bodyPr wrap="square">
            <a:spAutoFit/>
          </a:bodyPr>
          <a:lstStyle/>
          <a:p>
            <a:r>
              <a:rPr lang="en-US" sz="3200" dirty="0" smtClean="0">
                <a:solidFill>
                  <a:srgbClr val="FF0000"/>
                </a:solidFill>
                <a:latin typeface="Britannic Bold" panose="020B0903060703020204" pitchFamily="34" charset="0"/>
              </a:rPr>
              <a:t>How do we know what we know?</a:t>
            </a:r>
            <a:endParaRPr lang="mt-MT" sz="2200" dirty="0" smtClean="0">
              <a:solidFill>
                <a:srgbClr val="FF0000"/>
              </a:solidFill>
              <a:latin typeface="Britannic Bold" panose="020B0903060703020204" pitchFamily="34" charset="0"/>
            </a:endParaRPr>
          </a:p>
          <a:p>
            <a:endParaRPr lang="en-US" sz="2200" dirty="0" smtClean="0">
              <a:solidFill>
                <a:srgbClr val="FF0000"/>
              </a:solidFill>
              <a:latin typeface="Britannic Bold" panose="020B0903060703020204" pitchFamily="34" charset="0"/>
            </a:endParaRPr>
          </a:p>
          <a:p>
            <a:pPr marL="457200" indent="-457200" algn="just" defTabSz="540000">
              <a:buAutoNum type="arabicPeriod"/>
            </a:pPr>
            <a:r>
              <a:rPr lang="en-US" sz="2200" dirty="0" smtClean="0">
                <a:latin typeface="Britannic Bold" panose="020B0903060703020204" pitchFamily="34" charset="0"/>
              </a:rPr>
              <a:t>Direct Experience and Observation (experiential</a:t>
            </a:r>
            <a:r>
              <a:rPr lang="mt-MT" sz="2200" dirty="0" smtClean="0">
                <a:latin typeface="Britannic Bold" panose="020B0903060703020204" pitchFamily="34" charset="0"/>
              </a:rPr>
              <a:t> </a:t>
            </a:r>
            <a:r>
              <a:rPr lang="en-US" sz="2200" dirty="0" smtClean="0">
                <a:latin typeface="Britannic Bold" panose="020B0903060703020204" pitchFamily="34" charset="0"/>
              </a:rPr>
              <a:t>reality)</a:t>
            </a:r>
            <a:endParaRPr lang="mt-MT" sz="2200" dirty="0">
              <a:latin typeface="Britannic Bold" panose="020B0903060703020204" pitchFamily="34" charset="0"/>
            </a:endParaRPr>
          </a:p>
          <a:p>
            <a:pPr marL="457200" indent="-457200" algn="just" defTabSz="540000">
              <a:buAutoNum type="arabicPeriod"/>
            </a:pPr>
            <a:r>
              <a:rPr lang="en-US" sz="2200" dirty="0" smtClean="0">
                <a:latin typeface="Britannic Bold" panose="020B0903060703020204" pitchFamily="34" charset="0"/>
              </a:rPr>
              <a:t>Example: You touch the stove when it’s burning to see if it really is</a:t>
            </a:r>
            <a:r>
              <a:rPr lang="mt-MT" sz="2200" dirty="0" smtClean="0">
                <a:latin typeface="Britannic Bold" panose="020B0903060703020204" pitchFamily="34" charset="0"/>
              </a:rPr>
              <a:t> </a:t>
            </a:r>
            <a:r>
              <a:rPr lang="en-US" sz="2200" dirty="0" smtClean="0">
                <a:latin typeface="Britannic Bold" panose="020B0903060703020204" pitchFamily="34" charset="0"/>
              </a:rPr>
              <a:t>hot.</a:t>
            </a:r>
            <a:endParaRPr lang="mt-MT" sz="2200" dirty="0" smtClean="0">
              <a:latin typeface="Britannic Bold" panose="020B0903060703020204" pitchFamily="34" charset="0"/>
            </a:endParaRPr>
          </a:p>
          <a:p>
            <a:pPr marL="457200" indent="-457200" algn="just" defTabSz="540000">
              <a:buAutoNum type="arabicPeriod"/>
            </a:pPr>
            <a:r>
              <a:rPr lang="en-US" sz="2200" dirty="0" smtClean="0">
                <a:latin typeface="Britannic Bold" panose="020B0903060703020204" pitchFamily="34" charset="0"/>
              </a:rPr>
              <a:t>Agreed-On Knowledge (agreement reality): we</a:t>
            </a:r>
            <a:r>
              <a:rPr lang="mt-MT" sz="2200" dirty="0" smtClean="0">
                <a:latin typeface="Britannic Bold" panose="020B0903060703020204" pitchFamily="34" charset="0"/>
              </a:rPr>
              <a:t> </a:t>
            </a:r>
            <a:r>
              <a:rPr lang="en-US" sz="2200" dirty="0" smtClean="0">
                <a:latin typeface="Britannic Bold" panose="020B0903060703020204" pitchFamily="34" charset="0"/>
              </a:rPr>
              <a:t>consider things to be true because we are told that</a:t>
            </a:r>
            <a:r>
              <a:rPr lang="mt-MT" sz="2200" dirty="0" smtClean="0">
                <a:latin typeface="Britannic Bold" panose="020B0903060703020204" pitchFamily="34" charset="0"/>
              </a:rPr>
              <a:t> </a:t>
            </a:r>
            <a:r>
              <a:rPr lang="en-US" sz="2200" dirty="0" smtClean="0">
                <a:latin typeface="Britannic Bold" panose="020B0903060703020204" pitchFamily="34" charset="0"/>
              </a:rPr>
              <a:t>they are true.</a:t>
            </a:r>
            <a:endParaRPr lang="mt-MT" sz="2200" dirty="0" smtClean="0">
              <a:latin typeface="Britannic Bold" panose="020B0903060703020204" pitchFamily="34" charset="0"/>
            </a:endParaRPr>
          </a:p>
          <a:p>
            <a:pPr marL="457200" indent="-457200" algn="just" defTabSz="540000">
              <a:buAutoNum type="arabicPeriod"/>
            </a:pPr>
            <a:r>
              <a:rPr lang="en-US" sz="2200" dirty="0" smtClean="0">
                <a:latin typeface="Britannic Bold" panose="020B0903060703020204" pitchFamily="34" charset="0"/>
              </a:rPr>
              <a:t>Two types of agreement reality</a:t>
            </a:r>
          </a:p>
          <a:p>
            <a:pPr lvl="1" algn="just"/>
            <a:r>
              <a:rPr lang="mt-MT" sz="2200" dirty="0" smtClean="0">
                <a:latin typeface="Britannic Bold" panose="020B0903060703020204" pitchFamily="34" charset="0"/>
              </a:rPr>
              <a:t>i.	</a:t>
            </a:r>
            <a:r>
              <a:rPr lang="en-US" sz="2200" dirty="0" smtClean="0">
                <a:latin typeface="Britannic Bold" panose="020B0903060703020204" pitchFamily="34" charset="0"/>
              </a:rPr>
              <a:t>Tradition: the things that “everybody knows”. These can be very</a:t>
            </a:r>
            <a:r>
              <a:rPr lang="mt-MT" sz="2200" dirty="0" smtClean="0">
                <a:latin typeface="Britannic Bold" panose="020B0903060703020204" pitchFamily="34" charset="0"/>
              </a:rPr>
              <a:t> </a:t>
            </a:r>
            <a:r>
              <a:rPr lang="en-US" sz="2200" dirty="0" smtClean="0">
                <a:latin typeface="Britannic Bold" panose="020B0903060703020204" pitchFamily="34" charset="0"/>
              </a:rPr>
              <a:t>culturally related. Example: The earth is round.</a:t>
            </a:r>
          </a:p>
          <a:p>
            <a:pPr lvl="1" algn="just"/>
            <a:r>
              <a:rPr lang="mt-MT" sz="2200" dirty="0" smtClean="0">
                <a:latin typeface="Britannic Bold" panose="020B0903060703020204" pitchFamily="34" charset="0"/>
              </a:rPr>
              <a:t>ii.	</a:t>
            </a:r>
            <a:r>
              <a:rPr lang="en-US" sz="2200" dirty="0" smtClean="0">
                <a:latin typeface="Britannic Bold" panose="020B0903060703020204" pitchFamily="34" charset="0"/>
              </a:rPr>
              <a:t>Authority: derives from the status of the transmitter of the</a:t>
            </a:r>
            <a:r>
              <a:rPr lang="mt-MT" sz="2200" dirty="0" smtClean="0">
                <a:latin typeface="Britannic Bold" panose="020B0903060703020204" pitchFamily="34" charset="0"/>
              </a:rPr>
              <a:t> </a:t>
            </a:r>
            <a:r>
              <a:rPr lang="en-US" sz="2200" dirty="0" smtClean="0">
                <a:latin typeface="Britannic Bold" panose="020B0903060703020204" pitchFamily="34" charset="0"/>
              </a:rPr>
              <a:t>knowledge – teachers, parents, etc. Example: Things learned in a</a:t>
            </a:r>
            <a:r>
              <a:rPr lang="mt-MT" sz="2200" dirty="0" smtClean="0">
                <a:latin typeface="Britannic Bold" panose="020B0903060703020204" pitchFamily="34" charset="0"/>
              </a:rPr>
              <a:t> </a:t>
            </a:r>
            <a:r>
              <a:rPr lang="en-US" sz="2200" dirty="0" smtClean="0">
                <a:latin typeface="Britannic Bold" panose="020B0903060703020204" pitchFamily="34" charset="0"/>
              </a:rPr>
              <a:t>class</a:t>
            </a:r>
            <a:r>
              <a:rPr lang="mt-MT" sz="2200" dirty="0" smtClean="0">
                <a:latin typeface="Britannic Bold" panose="020B0903060703020204" pitchFamily="34" charset="0"/>
              </a:rPr>
              <a:t>.</a:t>
            </a:r>
            <a:endParaRPr lang="en-GB" sz="2200" dirty="0">
              <a:latin typeface="Britannic Bold" panose="020B0903060703020204"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771" y="3429000"/>
            <a:ext cx="2752725" cy="2752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2738"/>
            <a:ext cx="4036640" cy="45024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07504" y="2852936"/>
            <a:ext cx="8789168" cy="3693319"/>
          </a:xfrm>
          <a:prstGeom prst="rect">
            <a:avLst/>
          </a:prstGeom>
        </p:spPr>
        <p:txBody>
          <a:bodyPr wrap="square">
            <a:spAutoFit/>
          </a:bodyPr>
          <a:lstStyle/>
          <a:p>
            <a:r>
              <a:rPr lang="en-US" sz="3200" dirty="0" smtClean="0">
                <a:solidFill>
                  <a:srgbClr val="FF0000"/>
                </a:solidFill>
                <a:latin typeface="Britannic Bold" panose="020B0903060703020204" pitchFamily="34" charset="0"/>
              </a:rPr>
              <a:t>How do we know what we </a:t>
            </a:r>
            <a:endParaRPr lang="mt-MT" sz="3200" dirty="0" smtClean="0">
              <a:solidFill>
                <a:srgbClr val="FF0000"/>
              </a:solidFill>
              <a:latin typeface="Britannic Bold" panose="020B0903060703020204" pitchFamily="34" charset="0"/>
            </a:endParaRPr>
          </a:p>
          <a:p>
            <a:r>
              <a:rPr lang="en-US" sz="3200" dirty="0" smtClean="0">
                <a:solidFill>
                  <a:srgbClr val="FF0000"/>
                </a:solidFill>
                <a:latin typeface="Britannic Bold" panose="020B0903060703020204" pitchFamily="34" charset="0"/>
              </a:rPr>
              <a:t>know is</a:t>
            </a:r>
            <a:r>
              <a:rPr lang="mt-MT" sz="3200" dirty="0" smtClean="0">
                <a:solidFill>
                  <a:srgbClr val="FF0000"/>
                </a:solidFill>
                <a:latin typeface="Britannic Bold" panose="020B0903060703020204" pitchFamily="34" charset="0"/>
              </a:rPr>
              <a:t> </a:t>
            </a:r>
            <a:r>
              <a:rPr lang="en-US" sz="3200" dirty="0" smtClean="0">
                <a:solidFill>
                  <a:srgbClr val="FF0000"/>
                </a:solidFill>
                <a:latin typeface="Britannic Bold" panose="020B0903060703020204" pitchFamily="34" charset="0"/>
              </a:rPr>
              <a:t>real /true? – </a:t>
            </a:r>
            <a:endParaRPr lang="mt-MT" sz="3200" dirty="0" smtClean="0">
              <a:solidFill>
                <a:srgbClr val="FF0000"/>
              </a:solidFill>
              <a:latin typeface="Britannic Bold" panose="020B0903060703020204" pitchFamily="34" charset="0"/>
            </a:endParaRPr>
          </a:p>
          <a:p>
            <a:r>
              <a:rPr lang="en-US" sz="3200" dirty="0" smtClean="0">
                <a:solidFill>
                  <a:srgbClr val="FF0000"/>
                </a:solidFill>
                <a:latin typeface="Britannic Bold" panose="020B0903060703020204" pitchFamily="34" charset="0"/>
              </a:rPr>
              <a:t>Looking for reality</a:t>
            </a:r>
            <a:endParaRPr lang="mt-MT" sz="3200" dirty="0" smtClean="0">
              <a:solidFill>
                <a:srgbClr val="FF0000"/>
              </a:solidFill>
              <a:latin typeface="Britannic Bold" panose="020B0903060703020204" pitchFamily="34" charset="0"/>
            </a:endParaRPr>
          </a:p>
          <a:p>
            <a:endParaRPr lang="en-US" dirty="0" smtClean="0">
              <a:solidFill>
                <a:srgbClr val="FF0000"/>
              </a:solidFill>
              <a:latin typeface="Britannic Bold" panose="020B0903060703020204" pitchFamily="34" charset="0"/>
            </a:endParaRPr>
          </a:p>
          <a:p>
            <a:pPr marL="457200" indent="-457200" defTabSz="540000">
              <a:buAutoNum type="arabicPeriod"/>
            </a:pPr>
            <a:r>
              <a:rPr lang="en-US" sz="2400" dirty="0" smtClean="0">
                <a:latin typeface="Britannic Bold" panose="020B0903060703020204" pitchFamily="34" charset="0"/>
              </a:rPr>
              <a:t>We use two criteria to judge</a:t>
            </a:r>
            <a:endParaRPr lang="mt-MT" sz="2400" dirty="0" smtClean="0">
              <a:latin typeface="Britannic Bold" panose="020B0903060703020204" pitchFamily="34" charset="0"/>
            </a:endParaRPr>
          </a:p>
          <a:p>
            <a:pPr lvl="1" defTabSz="540000"/>
            <a:r>
              <a:rPr lang="mt-MT" sz="2400" dirty="0" smtClean="0">
                <a:latin typeface="Britannic Bold" panose="020B0903060703020204" pitchFamily="34" charset="0"/>
              </a:rPr>
              <a:t>i.	</a:t>
            </a:r>
            <a:r>
              <a:rPr lang="en-US" sz="2400" dirty="0" smtClean="0">
                <a:latin typeface="Britannic Bold" panose="020B0903060703020204" pitchFamily="34" charset="0"/>
              </a:rPr>
              <a:t>Logical support (theory) – A scientific</a:t>
            </a:r>
            <a:r>
              <a:rPr lang="mt-MT" sz="2400" dirty="0" smtClean="0">
                <a:latin typeface="Britannic Bold" panose="020B0903060703020204" pitchFamily="34" charset="0"/>
              </a:rPr>
              <a:t> </a:t>
            </a:r>
            <a:r>
              <a:rPr lang="en-US" sz="2400" dirty="0" smtClean="0">
                <a:latin typeface="Britannic Bold" panose="020B0903060703020204" pitchFamily="34" charset="0"/>
              </a:rPr>
              <a:t>understanding of the world must make logical</a:t>
            </a:r>
            <a:r>
              <a:rPr lang="mt-MT" sz="2400" dirty="0" smtClean="0">
                <a:latin typeface="Britannic Bold" panose="020B0903060703020204" pitchFamily="34" charset="0"/>
              </a:rPr>
              <a:t> </a:t>
            </a:r>
            <a:r>
              <a:rPr lang="en-US" sz="2400" dirty="0" smtClean="0">
                <a:latin typeface="Britannic Bold" panose="020B0903060703020204" pitchFamily="34" charset="0"/>
              </a:rPr>
              <a:t>Sense</a:t>
            </a:r>
            <a:r>
              <a:rPr lang="mt-MT" sz="2400" dirty="0" smtClean="0">
                <a:latin typeface="Britannic Bold" panose="020B0903060703020204" pitchFamily="34" charset="0"/>
              </a:rPr>
              <a:t>.</a:t>
            </a:r>
          </a:p>
          <a:p>
            <a:pPr lvl="1"/>
            <a:r>
              <a:rPr lang="mt-MT" sz="2400" dirty="0" smtClean="0">
                <a:latin typeface="Britannic Bold" panose="020B0903060703020204" pitchFamily="34" charset="0"/>
              </a:rPr>
              <a:t>ii.	  </a:t>
            </a:r>
            <a:r>
              <a:rPr lang="en-US" sz="2400" dirty="0" smtClean="0">
                <a:latin typeface="Britannic Bold" panose="020B0903060703020204" pitchFamily="34" charset="0"/>
              </a:rPr>
              <a:t>Empirical support (observation) A scientific</a:t>
            </a:r>
            <a:r>
              <a:rPr lang="mt-MT" sz="2400" dirty="0" smtClean="0">
                <a:latin typeface="Britannic Bold" panose="020B0903060703020204" pitchFamily="34" charset="0"/>
              </a:rPr>
              <a:t> </a:t>
            </a:r>
            <a:r>
              <a:rPr lang="en-US" sz="2400" dirty="0" smtClean="0">
                <a:latin typeface="Britannic Bold" panose="020B0903060703020204" pitchFamily="34" charset="0"/>
              </a:rPr>
              <a:t>understanding must not contradict actual</a:t>
            </a:r>
            <a:r>
              <a:rPr lang="mt-MT" sz="2400" dirty="0" smtClean="0">
                <a:latin typeface="Britannic Bold" panose="020B0903060703020204" pitchFamily="34" charset="0"/>
              </a:rPr>
              <a:t> </a:t>
            </a:r>
            <a:r>
              <a:rPr lang="en-US" sz="2400" dirty="0" smtClean="0">
                <a:latin typeface="Britannic Bold" panose="020B0903060703020204" pitchFamily="34" charset="0"/>
              </a:rPr>
              <a:t>Observation</a:t>
            </a:r>
            <a:r>
              <a:rPr lang="mt-MT" sz="2400" dirty="0" smtClean="0">
                <a:latin typeface="Britannic Bold" panose="020B0903060703020204" pitchFamily="34" charset="0"/>
              </a:rPr>
              <a:t>.</a:t>
            </a:r>
            <a:endParaRPr lang="en-GB" sz="2400" dirty="0">
              <a:latin typeface="Britannic Bold" panose="020B0903060703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56" y="206896"/>
            <a:ext cx="3048000" cy="228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1967"/>
            <a:ext cx="9036496" cy="6863417"/>
          </a:xfrm>
          <a:prstGeom prst="rect">
            <a:avLst/>
          </a:prstGeom>
        </p:spPr>
        <p:txBody>
          <a:bodyPr wrap="square">
            <a:spAutoFit/>
          </a:bodyPr>
          <a:lstStyle/>
          <a:p>
            <a:r>
              <a:rPr lang="en-US" sz="3200" dirty="0" smtClean="0">
                <a:solidFill>
                  <a:srgbClr val="FF0000"/>
                </a:solidFill>
                <a:latin typeface="Britannic Bold" panose="020B0903060703020204" pitchFamily="34" charset="0"/>
              </a:rPr>
              <a:t>Do we make mistakes in the process? -</a:t>
            </a:r>
          </a:p>
          <a:p>
            <a:r>
              <a:rPr lang="en-US" sz="3200" dirty="0" smtClean="0">
                <a:solidFill>
                  <a:srgbClr val="FF0000"/>
                </a:solidFill>
                <a:latin typeface="Britannic Bold" panose="020B0903060703020204" pitchFamily="34" charset="0"/>
              </a:rPr>
              <a:t>Errors in personal inquiry</a:t>
            </a:r>
            <a:r>
              <a:rPr lang="mt-MT" sz="3200" dirty="0" smtClean="0">
                <a:solidFill>
                  <a:srgbClr val="FF0000"/>
                </a:solidFill>
                <a:latin typeface="Britannic Bold" panose="020B0903060703020204" pitchFamily="34" charset="0"/>
              </a:rPr>
              <a:t> (I)</a:t>
            </a:r>
          </a:p>
          <a:p>
            <a:endParaRPr lang="en-US" sz="1600" dirty="0" smtClean="0">
              <a:solidFill>
                <a:srgbClr val="FF0000"/>
              </a:solidFill>
              <a:latin typeface="Britannic Bold" panose="020B0903060703020204" pitchFamily="34" charset="0"/>
            </a:endParaRPr>
          </a:p>
          <a:p>
            <a:pPr algn="just"/>
            <a:r>
              <a:rPr lang="mt-MT" sz="2000" dirty="0" smtClean="0">
                <a:latin typeface="Britannic Bold" panose="020B0903060703020204" pitchFamily="34" charset="0"/>
              </a:rPr>
              <a:t>1.	</a:t>
            </a:r>
            <a:r>
              <a:rPr lang="en-US" sz="2000" dirty="0" smtClean="0">
                <a:latin typeface="Britannic Bold" panose="020B0903060703020204" pitchFamily="34" charset="0"/>
              </a:rPr>
              <a:t>Inaccurate observations</a:t>
            </a:r>
            <a:r>
              <a:rPr lang="mt-MT" sz="2000" dirty="0" smtClean="0">
                <a:latin typeface="Britannic Bold" panose="020B0903060703020204" pitchFamily="34" charset="0"/>
              </a:rPr>
              <a:t> – eyes are not enough. Use measurement 	devices.</a:t>
            </a:r>
            <a:r>
              <a:rPr lang="mt-MT" sz="2000" dirty="0">
                <a:latin typeface="Britannic Bold" panose="020B0903060703020204" pitchFamily="34" charset="0"/>
              </a:rPr>
              <a:t> </a:t>
            </a:r>
            <a:endParaRPr lang="mt-MT" sz="2000" dirty="0" smtClean="0">
              <a:latin typeface="Britannic Bold" panose="020B0903060703020204" pitchFamily="34" charset="0"/>
            </a:endParaRPr>
          </a:p>
          <a:p>
            <a:pPr algn="just"/>
            <a:r>
              <a:rPr lang="mt-MT" sz="2000" dirty="0" smtClean="0">
                <a:latin typeface="Britannic Bold" panose="020B0903060703020204" pitchFamily="34" charset="0"/>
              </a:rPr>
              <a:t>Eg: </a:t>
            </a:r>
            <a:r>
              <a:rPr lang="en-US" sz="2000" dirty="0" smtClean="0">
                <a:latin typeface="Britannic Bold" panose="020B0903060703020204" pitchFamily="34" charset="0"/>
              </a:rPr>
              <a:t>Think about the last person you talked to before reading this: what kind</a:t>
            </a:r>
            <a:r>
              <a:rPr lang="mt-MT" sz="2000" dirty="0" smtClean="0">
                <a:latin typeface="Britannic Bold" panose="020B0903060703020204" pitchFamily="34" charset="0"/>
              </a:rPr>
              <a:t> </a:t>
            </a:r>
            <a:r>
              <a:rPr lang="en-US" sz="2000" dirty="0" smtClean="0">
                <a:latin typeface="Britannic Bold" panose="020B0903060703020204" pitchFamily="34" charset="0"/>
              </a:rPr>
              <a:t>of shoes was she/he wearing? Most of us cannot remember accurately</a:t>
            </a:r>
            <a:r>
              <a:rPr lang="mt-MT" sz="2000" dirty="0" smtClean="0">
                <a:latin typeface="Britannic Bold" panose="020B0903060703020204" pitchFamily="34" charset="0"/>
              </a:rPr>
              <a:t> </a:t>
            </a:r>
            <a:r>
              <a:rPr lang="en-US" sz="2000" dirty="0" smtClean="0">
                <a:latin typeface="Britannic Bold" panose="020B0903060703020204" pitchFamily="34" charset="0"/>
              </a:rPr>
              <a:t>because we were not paying special attention to that.</a:t>
            </a:r>
          </a:p>
          <a:p>
            <a:pPr marL="342900" indent="-342900">
              <a:buFont typeface="Wingdings" panose="05000000000000000000" pitchFamily="2" charset="2"/>
              <a:buChar char="ü"/>
            </a:pPr>
            <a:r>
              <a:rPr lang="en-US" sz="2000" dirty="0" smtClean="0">
                <a:latin typeface="Britannic Bold" panose="020B0903060703020204" pitchFamily="34" charset="0"/>
              </a:rPr>
              <a:t>How to prevent? - By mandating conscious observation</a:t>
            </a:r>
          </a:p>
          <a:p>
            <a:pPr algn="just"/>
            <a:endParaRPr lang="mt-MT" sz="2000" dirty="0" smtClean="0">
              <a:latin typeface="Britannic Bold" panose="020B0903060703020204" pitchFamily="34" charset="0"/>
            </a:endParaRPr>
          </a:p>
          <a:p>
            <a:pPr algn="just"/>
            <a:r>
              <a:rPr lang="mt-MT" sz="2000" dirty="0" smtClean="0">
                <a:latin typeface="Britannic Bold" panose="020B0903060703020204" pitchFamily="34" charset="0"/>
              </a:rPr>
              <a:t>2.	</a:t>
            </a:r>
            <a:r>
              <a:rPr lang="en-US" sz="2000" dirty="0" smtClean="0">
                <a:latin typeface="Britannic Bold" panose="020B0903060703020204" pitchFamily="34" charset="0"/>
              </a:rPr>
              <a:t>Overgeneralization – assume that a few similar events are</a:t>
            </a:r>
            <a:r>
              <a:rPr lang="mt-MT" sz="2000" dirty="0" smtClean="0">
                <a:latin typeface="Britannic Bold" panose="020B0903060703020204" pitchFamily="34" charset="0"/>
              </a:rPr>
              <a:t> 	</a:t>
            </a:r>
            <a:r>
              <a:rPr lang="en-US" sz="2000" dirty="0" smtClean="0">
                <a:latin typeface="Britannic Bold" panose="020B0903060703020204" pitchFamily="34" charset="0"/>
              </a:rPr>
              <a:t>evidence of a general pattern</a:t>
            </a:r>
            <a:r>
              <a:rPr lang="mt-MT" sz="2000" dirty="0" smtClean="0">
                <a:latin typeface="Britannic Bold" panose="020B0903060703020204" pitchFamily="34" charset="0"/>
              </a:rPr>
              <a:t>: </a:t>
            </a:r>
          </a:p>
          <a:p>
            <a:pPr algn="just"/>
            <a:r>
              <a:rPr lang="mt-MT" sz="2000" dirty="0" smtClean="0">
                <a:latin typeface="Britannic Bold" panose="020B0903060703020204" pitchFamily="34" charset="0"/>
              </a:rPr>
              <a:t>Eg: </a:t>
            </a:r>
            <a:r>
              <a:rPr lang="en-US" sz="2000" dirty="0" smtClean="0">
                <a:latin typeface="Britannic Bold" panose="020B0903060703020204" pitchFamily="34" charset="0"/>
              </a:rPr>
              <a:t>Suppose you read two newspaper stories on lazy welfare mothers, you</a:t>
            </a:r>
            <a:r>
              <a:rPr lang="mt-MT" sz="2000" dirty="0" smtClean="0">
                <a:latin typeface="Britannic Bold" panose="020B0903060703020204" pitchFamily="34" charset="0"/>
              </a:rPr>
              <a:t> </a:t>
            </a:r>
            <a:r>
              <a:rPr lang="en-US" sz="2000" dirty="0" smtClean="0">
                <a:latin typeface="Britannic Bold" panose="020B0903060703020204" pitchFamily="34" charset="0"/>
              </a:rPr>
              <a:t>therefore conclude that all welfare mothers are lazy.</a:t>
            </a:r>
            <a:endParaRPr lang="mt-MT" sz="2000" dirty="0">
              <a:latin typeface="Britannic Bold" panose="020B0903060703020204" pitchFamily="34" charset="0"/>
            </a:endParaRPr>
          </a:p>
          <a:p>
            <a:endParaRPr lang="mt-MT" sz="2000" dirty="0" smtClean="0">
              <a:latin typeface="Britannic Bold" panose="020B0903060703020204" pitchFamily="34" charset="0"/>
            </a:endParaRPr>
          </a:p>
          <a:p>
            <a:pPr algn="just"/>
            <a:r>
              <a:rPr lang="mt-MT" sz="2000" dirty="0" smtClean="0">
                <a:latin typeface="Britannic Bold" panose="020B0903060703020204" pitchFamily="34" charset="0"/>
              </a:rPr>
              <a:t>3.	</a:t>
            </a:r>
            <a:r>
              <a:rPr lang="en-US" sz="2000" dirty="0" smtClean="0">
                <a:latin typeface="Britannic Bold" panose="020B0903060703020204" pitchFamily="34" charset="0"/>
              </a:rPr>
              <a:t>One or two cases are not enough to lead so such general </a:t>
            </a:r>
            <a:r>
              <a:rPr lang="mt-MT" sz="2000" dirty="0" smtClean="0">
                <a:latin typeface="Britannic Bold" panose="020B0903060703020204" pitchFamily="34" charset="0"/>
              </a:rPr>
              <a:t>	</a:t>
            </a:r>
            <a:r>
              <a:rPr lang="en-US" sz="2000" dirty="0" smtClean="0">
                <a:latin typeface="Britannic Bold" panose="020B0903060703020204" pitchFamily="34" charset="0"/>
              </a:rPr>
              <a:t>conclusions.</a:t>
            </a:r>
          </a:p>
          <a:p>
            <a:pPr marL="342900" indent="-342900" algn="just">
              <a:buFont typeface="Wingdings" panose="05000000000000000000" pitchFamily="2" charset="2"/>
              <a:buChar char="ü"/>
            </a:pPr>
            <a:r>
              <a:rPr lang="en-US" sz="2000" dirty="0" smtClean="0">
                <a:latin typeface="Britannic Bold" panose="020B0903060703020204" pitchFamily="34" charset="0"/>
              </a:rPr>
              <a:t>How to prevent this? - By employing large random samples (you</a:t>
            </a:r>
            <a:r>
              <a:rPr lang="mt-MT" sz="2000" dirty="0" smtClean="0">
                <a:latin typeface="Britannic Bold" panose="020B0903060703020204" pitchFamily="34" charset="0"/>
              </a:rPr>
              <a:t> </a:t>
            </a:r>
            <a:r>
              <a:rPr lang="en-US" sz="2000" dirty="0" smtClean="0">
                <a:latin typeface="Britannic Bold" panose="020B0903060703020204" pitchFamily="34" charset="0"/>
              </a:rPr>
              <a:t>should study many welfare mothers to see if there is a general pattern)</a:t>
            </a:r>
            <a:r>
              <a:rPr lang="mt-MT" sz="2000" dirty="0" smtClean="0">
                <a:latin typeface="Britannic Bold" panose="020B0903060703020204" pitchFamily="34" charset="0"/>
              </a:rPr>
              <a:t> </a:t>
            </a:r>
            <a:r>
              <a:rPr lang="en-US" sz="2000" dirty="0" smtClean="0">
                <a:latin typeface="Britannic Bold" panose="020B0903060703020204" pitchFamily="34" charset="0"/>
              </a:rPr>
              <a:t>and by replicating studies (this should be studied in different cities, at</a:t>
            </a:r>
            <a:r>
              <a:rPr lang="mt-MT" sz="2000" dirty="0" smtClean="0">
                <a:latin typeface="Britannic Bold" panose="020B0903060703020204" pitchFamily="34" charset="0"/>
              </a:rPr>
              <a:t> </a:t>
            </a:r>
            <a:r>
              <a:rPr lang="en-US" sz="2000" dirty="0" smtClean="0">
                <a:latin typeface="Britannic Bold" panose="020B0903060703020204" pitchFamily="34" charset="0"/>
              </a:rPr>
              <a:t>different times, with different samples, and by different researchers).</a:t>
            </a:r>
            <a:endParaRPr lang="en-GB" sz="2000" dirty="0">
              <a:latin typeface="Britannic Bold" panose="020B0903060703020204" pitchFamily="34" charset="0"/>
            </a:endParaRPr>
          </a:p>
        </p:txBody>
      </p:sp>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07915"/>
            <a:ext cx="6336704" cy="6801862"/>
          </a:xfrm>
          <a:prstGeom prst="rect">
            <a:avLst/>
          </a:prstGeom>
        </p:spPr>
        <p:txBody>
          <a:bodyPr wrap="square">
            <a:spAutoFit/>
          </a:bodyPr>
          <a:lstStyle/>
          <a:p>
            <a:pPr algn="just"/>
            <a:r>
              <a:rPr lang="en-US" sz="3200" dirty="0" smtClean="0">
                <a:solidFill>
                  <a:srgbClr val="FF0000"/>
                </a:solidFill>
                <a:latin typeface="Britannic Bold" panose="020B0903060703020204" pitchFamily="34" charset="0"/>
              </a:rPr>
              <a:t>Do we make mistakes in the Process? -</a:t>
            </a:r>
            <a:r>
              <a:rPr lang="mt-MT" sz="3200" dirty="0" smtClean="0">
                <a:solidFill>
                  <a:srgbClr val="FF0000"/>
                </a:solidFill>
                <a:latin typeface="Britannic Bold" panose="020B0903060703020204" pitchFamily="34" charset="0"/>
              </a:rPr>
              <a:t> </a:t>
            </a:r>
            <a:r>
              <a:rPr lang="en-US" sz="3200" dirty="0" smtClean="0">
                <a:solidFill>
                  <a:srgbClr val="FF0000"/>
                </a:solidFill>
                <a:latin typeface="Britannic Bold" panose="020B0903060703020204" pitchFamily="34" charset="0"/>
              </a:rPr>
              <a:t>Errors in personal inquiry</a:t>
            </a:r>
            <a:r>
              <a:rPr lang="mt-MT" sz="3200" dirty="0" smtClean="0">
                <a:solidFill>
                  <a:srgbClr val="FF0000"/>
                </a:solidFill>
                <a:latin typeface="Britannic Bold" panose="020B0903060703020204" pitchFamily="34" charset="0"/>
              </a:rPr>
              <a:t> (II)</a:t>
            </a:r>
            <a:endParaRPr lang="en-US" sz="3200" dirty="0" smtClean="0">
              <a:solidFill>
                <a:srgbClr val="FF0000"/>
              </a:solidFill>
              <a:latin typeface="Britannic Bold" panose="020B0903060703020204" pitchFamily="34" charset="0"/>
            </a:endParaRPr>
          </a:p>
          <a:p>
            <a:pPr algn="just"/>
            <a:r>
              <a:rPr lang="mt-MT" sz="2000" dirty="0" smtClean="0">
                <a:latin typeface="Britannic Bold" panose="020B0903060703020204" pitchFamily="34" charset="0"/>
              </a:rPr>
              <a:t>4.	</a:t>
            </a:r>
            <a:r>
              <a:rPr lang="en-US" sz="2000" dirty="0" smtClean="0">
                <a:latin typeface="Britannic Bold" panose="020B0903060703020204" pitchFamily="34" charset="0"/>
              </a:rPr>
              <a:t>Selective observation</a:t>
            </a:r>
            <a:r>
              <a:rPr lang="mt-MT" sz="2000" dirty="0" smtClean="0">
                <a:latin typeface="Britannic Bold" panose="020B0903060703020204" pitchFamily="34" charset="0"/>
              </a:rPr>
              <a:t> </a:t>
            </a:r>
            <a:r>
              <a:rPr lang="en-US" sz="2000" dirty="0" smtClean="0">
                <a:latin typeface="Britannic Bold" panose="020B0903060703020204" pitchFamily="34" charset="0"/>
              </a:rPr>
              <a:t>- paying attention to events that match a</a:t>
            </a:r>
            <a:r>
              <a:rPr lang="mt-MT" sz="2000" dirty="0" smtClean="0">
                <a:latin typeface="Britannic Bold" panose="020B0903060703020204" pitchFamily="34" charset="0"/>
              </a:rPr>
              <a:t> </a:t>
            </a:r>
            <a:r>
              <a:rPr lang="en-US" sz="2000" dirty="0" smtClean="0">
                <a:latin typeface="Britannic Bold" panose="020B0903060703020204" pitchFamily="34" charset="0"/>
              </a:rPr>
              <a:t>prior conclusion and ignore those that do not.</a:t>
            </a:r>
          </a:p>
          <a:p>
            <a:pPr algn="just"/>
            <a:r>
              <a:rPr lang="mt-MT" sz="2000" dirty="0" smtClean="0">
                <a:latin typeface="Britannic Bold" panose="020B0903060703020204" pitchFamily="34" charset="0"/>
              </a:rPr>
              <a:t>Eg: </a:t>
            </a:r>
            <a:r>
              <a:rPr lang="en-US" sz="2000" dirty="0" smtClean="0">
                <a:latin typeface="Britannic Bold" panose="020B0903060703020204" pitchFamily="34" charset="0"/>
              </a:rPr>
              <a:t>In the welfare mother example: when you have formed your opinion</a:t>
            </a:r>
            <a:r>
              <a:rPr lang="mt-MT" sz="2000" dirty="0" smtClean="0">
                <a:latin typeface="Britannic Bold" panose="020B0903060703020204" pitchFamily="34" charset="0"/>
              </a:rPr>
              <a:t> </a:t>
            </a:r>
            <a:r>
              <a:rPr lang="en-US" sz="2000" dirty="0" smtClean="0">
                <a:latin typeface="Britannic Bold" panose="020B0903060703020204" pitchFamily="34" charset="0"/>
              </a:rPr>
              <a:t>that welfare mothers are lazy, you will then pay special attention to</a:t>
            </a:r>
            <a:r>
              <a:rPr lang="mt-MT" sz="2000" dirty="0" smtClean="0">
                <a:latin typeface="Britannic Bold" panose="020B0903060703020204" pitchFamily="34" charset="0"/>
              </a:rPr>
              <a:t> </a:t>
            </a:r>
            <a:r>
              <a:rPr lang="en-US" sz="2000" dirty="0" smtClean="0">
                <a:latin typeface="Britannic Bold" panose="020B0903060703020204" pitchFamily="34" charset="0"/>
              </a:rPr>
              <a:t>other stories on lazy welfare mothers.</a:t>
            </a:r>
          </a:p>
          <a:p>
            <a:pPr marL="342900" indent="-342900" algn="just">
              <a:buFont typeface="Wingdings" panose="05000000000000000000" pitchFamily="2" charset="2"/>
              <a:buChar char="ü"/>
            </a:pPr>
            <a:r>
              <a:rPr lang="en-US" sz="2000" dirty="0" smtClean="0">
                <a:latin typeface="Britannic Bold" panose="020B0903060703020204" pitchFamily="34" charset="0"/>
              </a:rPr>
              <a:t>How to prevent? - By specifying in advance the number and types of</a:t>
            </a:r>
            <a:r>
              <a:rPr lang="mt-MT" sz="2000" dirty="0" smtClean="0">
                <a:latin typeface="Britannic Bold" panose="020B0903060703020204" pitchFamily="34" charset="0"/>
              </a:rPr>
              <a:t> </a:t>
            </a:r>
            <a:r>
              <a:rPr lang="en-US" sz="2000" dirty="0" smtClean="0">
                <a:latin typeface="Britannic Bold" panose="020B0903060703020204" pitchFamily="34" charset="0"/>
              </a:rPr>
              <a:t>observations to be made and by having several scientists investigate the</a:t>
            </a:r>
            <a:r>
              <a:rPr lang="mt-MT" sz="2000" dirty="0" smtClean="0">
                <a:latin typeface="Britannic Bold" panose="020B0903060703020204" pitchFamily="34" charset="0"/>
              </a:rPr>
              <a:t> </a:t>
            </a:r>
            <a:r>
              <a:rPr lang="en-US" sz="2000" dirty="0" smtClean="0">
                <a:latin typeface="Britannic Bold" panose="020B0903060703020204" pitchFamily="34" charset="0"/>
              </a:rPr>
              <a:t>same phenomenon.</a:t>
            </a:r>
          </a:p>
          <a:p>
            <a:r>
              <a:rPr lang="mt-MT" sz="2000" dirty="0" smtClean="0">
                <a:latin typeface="Britannic Bold" panose="020B0903060703020204" pitchFamily="34" charset="0"/>
              </a:rPr>
              <a:t>5.	</a:t>
            </a:r>
            <a:r>
              <a:rPr lang="en-US" sz="2000" dirty="0" smtClean="0">
                <a:latin typeface="Britannic Bold" panose="020B0903060703020204" pitchFamily="34" charset="0"/>
              </a:rPr>
              <a:t>Illogical reasoning</a:t>
            </a:r>
          </a:p>
          <a:p>
            <a:pPr algn="just"/>
            <a:r>
              <a:rPr lang="mt-MT" sz="2000" dirty="0" smtClean="0">
                <a:latin typeface="Britannic Bold" panose="020B0903060703020204" pitchFamily="34" charset="0"/>
              </a:rPr>
              <a:t>Eg: </a:t>
            </a:r>
            <a:r>
              <a:rPr lang="en-US" sz="2000" dirty="0" smtClean="0">
                <a:latin typeface="Britannic Bold" panose="020B0903060703020204" pitchFamily="34" charset="0"/>
              </a:rPr>
              <a:t>An extended period of good weather may lead you to worry that it is</a:t>
            </a:r>
            <a:r>
              <a:rPr lang="mt-MT" sz="2000" dirty="0" smtClean="0">
                <a:latin typeface="Britannic Bold" panose="020B0903060703020204" pitchFamily="34" charset="0"/>
              </a:rPr>
              <a:t> </a:t>
            </a:r>
            <a:r>
              <a:rPr lang="en-US" sz="2000" dirty="0" smtClean="0">
                <a:latin typeface="Britannic Bold" panose="020B0903060703020204" pitchFamily="34" charset="0"/>
              </a:rPr>
              <a:t>certain to rain on the weekend outdoor event you have planned.</a:t>
            </a:r>
          </a:p>
          <a:p>
            <a:pPr marL="342900" indent="-342900" algn="just">
              <a:buFont typeface="Wingdings" panose="05000000000000000000" pitchFamily="2" charset="2"/>
              <a:buChar char="ü"/>
            </a:pPr>
            <a:r>
              <a:rPr lang="en-US" sz="2000" dirty="0" smtClean="0">
                <a:latin typeface="Britannic Bold" panose="020B0903060703020204" pitchFamily="34" charset="0"/>
              </a:rPr>
              <a:t>How to prevent? - By using systems of logic consciously and explicitly</a:t>
            </a:r>
            <a:r>
              <a:rPr lang="mt-MT" sz="2000" dirty="0" smtClean="0">
                <a:latin typeface="Britannic Bold" panose="020B0903060703020204" pitchFamily="34" charset="0"/>
              </a:rPr>
              <a:t>.</a:t>
            </a:r>
            <a:endParaRPr lang="en-GB" sz="2000" dirty="0">
              <a:latin typeface="Britannic Bold" panose="020B0903060703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476" y="3852331"/>
            <a:ext cx="2564020" cy="28890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90" t="30953" r="1154" b="11904"/>
          <a:stretch/>
        </p:blipFill>
        <p:spPr bwMode="auto">
          <a:xfrm>
            <a:off x="6372200" y="332656"/>
            <a:ext cx="2701260" cy="2971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6632"/>
            <a:ext cx="6192688" cy="6309420"/>
          </a:xfrm>
          <a:prstGeom prst="rect">
            <a:avLst/>
          </a:prstGeom>
        </p:spPr>
        <p:txBody>
          <a:bodyPr wrap="square">
            <a:spAutoFit/>
          </a:bodyPr>
          <a:lstStyle/>
          <a:p>
            <a:r>
              <a:rPr lang="en-US" sz="3200" dirty="0" smtClean="0">
                <a:solidFill>
                  <a:srgbClr val="FF0000"/>
                </a:solidFill>
                <a:latin typeface="Britannic Bold" panose="020B0903060703020204" pitchFamily="34" charset="0"/>
              </a:rPr>
              <a:t>But what is reality/truth? – </a:t>
            </a:r>
            <a:endParaRPr lang="mt-MT" sz="3200" dirty="0" smtClean="0">
              <a:solidFill>
                <a:srgbClr val="FF0000"/>
              </a:solidFill>
              <a:latin typeface="Britannic Bold" panose="020B0903060703020204" pitchFamily="34" charset="0"/>
            </a:endParaRPr>
          </a:p>
          <a:p>
            <a:r>
              <a:rPr lang="en-US" sz="3200" dirty="0" smtClean="0">
                <a:solidFill>
                  <a:srgbClr val="FF0000"/>
                </a:solidFill>
                <a:latin typeface="Britannic Bold" panose="020B0903060703020204" pitchFamily="34" charset="0"/>
              </a:rPr>
              <a:t>Three</a:t>
            </a:r>
            <a:r>
              <a:rPr lang="mt-MT" sz="3200" dirty="0" smtClean="0">
                <a:solidFill>
                  <a:srgbClr val="FF0000"/>
                </a:solidFill>
                <a:latin typeface="Britannic Bold" panose="020B0903060703020204" pitchFamily="34" charset="0"/>
              </a:rPr>
              <a:t> </a:t>
            </a:r>
            <a:r>
              <a:rPr lang="en-US" sz="3200" dirty="0" smtClean="0">
                <a:solidFill>
                  <a:srgbClr val="FF0000"/>
                </a:solidFill>
                <a:latin typeface="Britannic Bold" panose="020B0903060703020204" pitchFamily="34" charset="0"/>
              </a:rPr>
              <a:t>views of reality</a:t>
            </a:r>
          </a:p>
          <a:p>
            <a:pPr defTabSz="540000"/>
            <a:r>
              <a:rPr lang="mt-MT" sz="2000" dirty="0" smtClean="0">
                <a:latin typeface="Britannic Bold" panose="020B0903060703020204" pitchFamily="34" charset="0"/>
              </a:rPr>
              <a:t>1.	</a:t>
            </a:r>
            <a:r>
              <a:rPr lang="en-US" sz="2000" dirty="0" smtClean="0">
                <a:latin typeface="Britannic Bold" panose="020B0903060703020204" pitchFamily="34" charset="0"/>
              </a:rPr>
              <a:t>Premodern</a:t>
            </a:r>
            <a:r>
              <a:rPr lang="mt-MT" sz="2000" dirty="0" smtClean="0">
                <a:latin typeface="Britannic Bold" panose="020B0903060703020204" pitchFamily="34" charset="0"/>
              </a:rPr>
              <a:t>:</a:t>
            </a:r>
            <a:r>
              <a:rPr lang="mt-MT" sz="2000" dirty="0">
                <a:latin typeface="Britannic Bold" panose="020B0903060703020204" pitchFamily="34" charset="0"/>
              </a:rPr>
              <a:t> </a:t>
            </a:r>
            <a:r>
              <a:rPr lang="en-US" sz="2000" dirty="0" smtClean="0">
                <a:latin typeface="Britannic Bold" panose="020B0903060703020204" pitchFamily="34" charset="0"/>
              </a:rPr>
              <a:t>Things are as they seem to be.</a:t>
            </a:r>
          </a:p>
          <a:p>
            <a:pPr algn="just"/>
            <a:r>
              <a:rPr lang="mt-MT" sz="2000" dirty="0" smtClean="0">
                <a:latin typeface="Britannic Bold" panose="020B0903060703020204" pitchFamily="34" charset="0"/>
              </a:rPr>
              <a:t>Eg:</a:t>
            </a:r>
            <a:r>
              <a:rPr lang="en-US" sz="2000" dirty="0" smtClean="0">
                <a:latin typeface="Britannic Bold" panose="020B0903060703020204" pitchFamily="34" charset="0"/>
              </a:rPr>
              <a:t> I think John is very handsome, and that has to be the truth. If other</a:t>
            </a:r>
            <a:r>
              <a:rPr lang="mt-MT" sz="2000" dirty="0" smtClean="0">
                <a:latin typeface="Britannic Bold" panose="020B0903060703020204" pitchFamily="34" charset="0"/>
              </a:rPr>
              <a:t> </a:t>
            </a:r>
            <a:r>
              <a:rPr lang="en-US" sz="2000" dirty="0" smtClean="0">
                <a:latin typeface="Britannic Bold" panose="020B0903060703020204" pitchFamily="34" charset="0"/>
              </a:rPr>
              <a:t>people see him as not, then they are wrong.</a:t>
            </a:r>
          </a:p>
          <a:p>
            <a:r>
              <a:rPr lang="en-US" sz="2000" dirty="0" smtClean="0">
                <a:latin typeface="Britannic Bold" panose="020B0903060703020204" pitchFamily="34" charset="0"/>
              </a:rPr>
              <a:t> </a:t>
            </a:r>
            <a:endParaRPr lang="mt-MT" sz="2000" dirty="0" smtClean="0">
              <a:latin typeface="Britannic Bold" panose="020B0903060703020204" pitchFamily="34" charset="0"/>
            </a:endParaRPr>
          </a:p>
          <a:p>
            <a:pPr defTabSz="540000"/>
            <a:r>
              <a:rPr lang="mt-MT" sz="2000" dirty="0" smtClean="0">
                <a:latin typeface="Britannic Bold" panose="020B0903060703020204" pitchFamily="34" charset="0"/>
              </a:rPr>
              <a:t>2.	</a:t>
            </a:r>
            <a:r>
              <a:rPr lang="en-US" sz="2000" dirty="0" smtClean="0">
                <a:latin typeface="Britannic Bold" panose="020B0903060703020204" pitchFamily="34" charset="0"/>
              </a:rPr>
              <a:t>Modern</a:t>
            </a:r>
            <a:r>
              <a:rPr lang="mt-MT" sz="2000" dirty="0" smtClean="0">
                <a:latin typeface="Britannic Bold" panose="020B0903060703020204" pitchFamily="34" charset="0"/>
              </a:rPr>
              <a:t>: </a:t>
            </a:r>
            <a:r>
              <a:rPr lang="en-US" sz="2000" dirty="0" smtClean="0">
                <a:latin typeface="Britannic Bold" panose="020B0903060703020204" pitchFamily="34" charset="0"/>
              </a:rPr>
              <a:t>Acknowledgment of human subjectivity.</a:t>
            </a:r>
          </a:p>
          <a:p>
            <a:pPr algn="just"/>
            <a:r>
              <a:rPr lang="mt-MT" sz="2000" dirty="0" smtClean="0">
                <a:latin typeface="Britannic Bold" panose="020B0903060703020204" pitchFamily="34" charset="0"/>
              </a:rPr>
              <a:t>Eg: </a:t>
            </a:r>
            <a:r>
              <a:rPr lang="en-US" sz="2000" dirty="0" smtClean="0">
                <a:latin typeface="Britannic Bold" panose="020B0903060703020204" pitchFamily="34" charset="0"/>
              </a:rPr>
              <a:t>I think John is very handsome. You think he is so </a:t>
            </a:r>
            <a:r>
              <a:rPr lang="en-US" sz="2000" dirty="0" err="1" smtClean="0">
                <a:latin typeface="Britannic Bold" panose="020B0903060703020204" pitchFamily="34" charset="0"/>
              </a:rPr>
              <a:t>so</a:t>
            </a:r>
            <a:r>
              <a:rPr lang="en-US" sz="2000" dirty="0" smtClean="0">
                <a:latin typeface="Britannic Bold" panose="020B0903060703020204" pitchFamily="34" charset="0"/>
              </a:rPr>
              <a:t>. And Larry may</a:t>
            </a:r>
            <a:r>
              <a:rPr lang="mt-MT" sz="2000" dirty="0" smtClean="0">
                <a:latin typeface="Britannic Bold" panose="020B0903060703020204" pitchFamily="34" charset="0"/>
              </a:rPr>
              <a:t> </a:t>
            </a:r>
            <a:r>
              <a:rPr lang="en-US" sz="2000" dirty="0" smtClean="0">
                <a:latin typeface="Britannic Bold" panose="020B0903060703020204" pitchFamily="34" charset="0"/>
              </a:rPr>
              <a:t>think John is ugly. The three of us have different ideas (realities), and I</a:t>
            </a:r>
            <a:r>
              <a:rPr lang="mt-MT" sz="2000" dirty="0" smtClean="0">
                <a:latin typeface="Britannic Bold" panose="020B0903060703020204" pitchFamily="34" charset="0"/>
              </a:rPr>
              <a:t> </a:t>
            </a:r>
            <a:r>
              <a:rPr lang="en-US" sz="2000" dirty="0" smtClean="0">
                <a:latin typeface="Britannic Bold" panose="020B0903060703020204" pitchFamily="34" charset="0"/>
              </a:rPr>
              <a:t>can accept that. But there is still the notion that whether somebody is</a:t>
            </a:r>
            <a:r>
              <a:rPr lang="mt-MT" sz="2000" dirty="0" smtClean="0">
                <a:latin typeface="Britannic Bold" panose="020B0903060703020204" pitchFamily="34" charset="0"/>
              </a:rPr>
              <a:t> </a:t>
            </a:r>
            <a:r>
              <a:rPr lang="en-US" sz="2000" dirty="0" smtClean="0">
                <a:latin typeface="Britannic Bold" panose="020B0903060703020204" pitchFamily="34" charset="0"/>
              </a:rPr>
              <a:t>handsome or not can be judged. We just judge them differently.</a:t>
            </a:r>
          </a:p>
          <a:p>
            <a:endParaRPr lang="mt-MT" sz="2000" dirty="0" smtClean="0">
              <a:latin typeface="Britannic Bold" panose="020B0903060703020204" pitchFamily="34" charset="0"/>
            </a:endParaRPr>
          </a:p>
          <a:p>
            <a:pPr defTabSz="540000"/>
            <a:r>
              <a:rPr lang="mt-MT" sz="2000" dirty="0" smtClean="0">
                <a:latin typeface="Britannic Bold" panose="020B0903060703020204" pitchFamily="34" charset="0"/>
              </a:rPr>
              <a:t>3.	</a:t>
            </a:r>
            <a:r>
              <a:rPr lang="en-US" sz="2000" dirty="0" smtClean="0">
                <a:latin typeface="Britannic Bold" panose="020B0903060703020204" pitchFamily="34" charset="0"/>
              </a:rPr>
              <a:t>Postmodern</a:t>
            </a:r>
            <a:r>
              <a:rPr lang="mt-MT" sz="2000" dirty="0" smtClean="0">
                <a:latin typeface="Britannic Bold" panose="020B0903060703020204" pitchFamily="34" charset="0"/>
              </a:rPr>
              <a:t>: </a:t>
            </a:r>
            <a:r>
              <a:rPr lang="en-US" sz="2000" dirty="0" smtClean="0">
                <a:latin typeface="Britannic Bold" panose="020B0903060703020204" pitchFamily="34" charset="0"/>
              </a:rPr>
              <a:t>There is no objective reality to be observed.</a:t>
            </a:r>
          </a:p>
          <a:p>
            <a:r>
              <a:rPr lang="mt-MT" sz="2000" dirty="0" smtClean="0">
                <a:latin typeface="Britannic Bold" panose="020B0903060703020204" pitchFamily="34" charset="0"/>
              </a:rPr>
              <a:t>Eg:</a:t>
            </a:r>
            <a:r>
              <a:rPr lang="en-US" sz="2000" dirty="0" smtClean="0">
                <a:latin typeface="Britannic Bold" panose="020B0903060703020204" pitchFamily="34" charset="0"/>
              </a:rPr>
              <a:t> There is no such thing as whether somebody is handsome or not. It’s all</a:t>
            </a:r>
            <a:r>
              <a:rPr lang="mt-MT" sz="2000" dirty="0" smtClean="0">
                <a:latin typeface="Britannic Bold" panose="020B0903060703020204" pitchFamily="34" charset="0"/>
              </a:rPr>
              <a:t> </a:t>
            </a:r>
            <a:r>
              <a:rPr lang="en-US" sz="2000" dirty="0" smtClean="0">
                <a:latin typeface="Britannic Bold" panose="020B0903060703020204" pitchFamily="34" charset="0"/>
              </a:rPr>
              <a:t>a matter of subjectivity.</a:t>
            </a:r>
            <a:endParaRPr lang="en-GB" sz="2000" dirty="0">
              <a:latin typeface="Britannic Bold" panose="020B0903060703020204"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12" r="7116"/>
          <a:stretch/>
        </p:blipFill>
        <p:spPr bwMode="auto">
          <a:xfrm>
            <a:off x="6228184" y="1118884"/>
            <a:ext cx="2799170" cy="54064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628800"/>
            <a:ext cx="2664296" cy="18722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5941882"/>
            <a:ext cx="2900104" cy="8442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5076056" y="-99392"/>
            <a:ext cx="4067944" cy="5139869"/>
          </a:xfrm>
          <a:prstGeom prst="rect">
            <a:avLst/>
          </a:prstGeom>
        </p:spPr>
        <p:txBody>
          <a:bodyPr wrap="square">
            <a:spAutoFit/>
          </a:bodyPr>
          <a:lstStyle/>
          <a:p>
            <a:pPr algn="just"/>
            <a:r>
              <a:rPr lang="en-US" sz="3200" dirty="0" smtClean="0">
                <a:solidFill>
                  <a:srgbClr val="FF0000"/>
                </a:solidFill>
                <a:latin typeface="Britannic Bold" panose="020B0903060703020204" pitchFamily="34" charset="0"/>
              </a:rPr>
              <a:t>Does social science research answer</a:t>
            </a:r>
          </a:p>
          <a:p>
            <a:pPr algn="just"/>
            <a:r>
              <a:rPr lang="en-US" sz="3200" dirty="0" smtClean="0">
                <a:solidFill>
                  <a:srgbClr val="FF0000"/>
                </a:solidFill>
                <a:latin typeface="Britannic Bold" panose="020B0903060703020204" pitchFamily="34" charset="0"/>
              </a:rPr>
              <a:t>what should be?</a:t>
            </a:r>
            <a:endParaRPr lang="mt-MT" sz="3200" dirty="0" smtClean="0">
              <a:solidFill>
                <a:srgbClr val="FF0000"/>
              </a:solidFill>
              <a:latin typeface="Britannic Bold" panose="020B0903060703020204" pitchFamily="34" charset="0"/>
            </a:endParaRPr>
          </a:p>
          <a:p>
            <a:pPr algn="just"/>
            <a:endParaRPr lang="en-US" sz="1600" dirty="0" smtClean="0">
              <a:solidFill>
                <a:srgbClr val="FF0000"/>
              </a:solidFill>
              <a:latin typeface="Britannic Bold" panose="020B0903060703020204" pitchFamily="34" charset="0"/>
            </a:endParaRPr>
          </a:p>
          <a:p>
            <a:pPr algn="just" defTabSz="540000"/>
            <a:r>
              <a:rPr lang="mt-MT" sz="2400" dirty="0" smtClean="0">
                <a:latin typeface="Britannic Bold" panose="020B0903060703020204" pitchFamily="34" charset="0"/>
              </a:rPr>
              <a:t>1.	</a:t>
            </a:r>
            <a:r>
              <a:rPr lang="en-US" sz="2400" dirty="0" smtClean="0">
                <a:latin typeface="Britannic Bold" panose="020B0903060703020204" pitchFamily="34" charset="0"/>
              </a:rPr>
              <a:t>Social science research attempts to answer</a:t>
            </a:r>
            <a:r>
              <a:rPr lang="mt-MT" sz="2400" dirty="0" smtClean="0">
                <a:latin typeface="Britannic Bold" panose="020B0903060703020204" pitchFamily="34" charset="0"/>
              </a:rPr>
              <a:t> </a:t>
            </a:r>
            <a:r>
              <a:rPr lang="en-US" sz="2400" dirty="0" smtClean="0">
                <a:latin typeface="Britannic Bold" panose="020B0903060703020204" pitchFamily="34" charset="0"/>
              </a:rPr>
              <a:t>what is, not what should be.</a:t>
            </a:r>
          </a:p>
          <a:p>
            <a:pPr algn="just" defTabSz="540000"/>
            <a:r>
              <a:rPr lang="mt-MT" sz="2400" dirty="0" smtClean="0">
                <a:latin typeface="Britannic Bold" panose="020B0903060703020204" pitchFamily="34" charset="0"/>
              </a:rPr>
              <a:t>2.	</a:t>
            </a:r>
            <a:r>
              <a:rPr lang="en-US" sz="2400" dirty="0" smtClean="0">
                <a:latin typeface="Britannic Bold" panose="020B0903060703020204" pitchFamily="34" charset="0"/>
              </a:rPr>
              <a:t>Social science is about fact finding, about finding</a:t>
            </a:r>
            <a:r>
              <a:rPr lang="mt-MT" sz="2400" dirty="0" smtClean="0">
                <a:latin typeface="Britannic Bold" panose="020B0903060703020204" pitchFamily="34" charset="0"/>
              </a:rPr>
              <a:t> </a:t>
            </a:r>
            <a:r>
              <a:rPr lang="en-US" sz="2400" dirty="0" smtClean="0">
                <a:latin typeface="Britannic Bold" panose="020B0903060703020204" pitchFamily="34" charset="0"/>
              </a:rPr>
              <a:t>regularities in social life.</a:t>
            </a:r>
          </a:p>
          <a:p>
            <a:pPr algn="just" defTabSz="540000"/>
            <a:r>
              <a:rPr lang="mt-MT" sz="2400" dirty="0" smtClean="0">
                <a:latin typeface="Britannic Bold" panose="020B0903060703020204" pitchFamily="34" charset="0"/>
              </a:rPr>
              <a:t>3.	</a:t>
            </a:r>
            <a:r>
              <a:rPr lang="en-US" sz="2400" dirty="0" smtClean="0">
                <a:latin typeface="Britannic Bold" panose="020B0903060703020204" pitchFamily="34" charset="0"/>
              </a:rPr>
              <a:t>Theories should not be confused with philosophy</a:t>
            </a:r>
            <a:r>
              <a:rPr lang="mt-MT" sz="2400" dirty="0" smtClean="0">
                <a:latin typeface="Britannic Bold" panose="020B0903060703020204" pitchFamily="34" charset="0"/>
              </a:rPr>
              <a:t> </a:t>
            </a:r>
            <a:r>
              <a:rPr lang="en-US" sz="2400" dirty="0" smtClean="0">
                <a:latin typeface="Britannic Bold" panose="020B0903060703020204" pitchFamily="34" charset="0"/>
              </a:rPr>
              <a:t>or belief.</a:t>
            </a:r>
            <a:endParaRPr lang="en-GB" sz="2400" dirty="0">
              <a:latin typeface="Britannic Bold" panose="020B0903060703020204" pitchFamily="34" charset="0"/>
            </a:endParaRPr>
          </a:p>
        </p:txBody>
      </p:sp>
      <p:sp>
        <p:nvSpPr>
          <p:cNvPr id="3" name="TextBox 2"/>
          <p:cNvSpPr txBox="1"/>
          <p:nvPr/>
        </p:nvSpPr>
        <p:spPr>
          <a:xfrm>
            <a:off x="35496" y="-27384"/>
            <a:ext cx="2900104" cy="6247864"/>
          </a:xfrm>
          <a:prstGeom prst="rect">
            <a:avLst/>
          </a:prstGeom>
          <a:noFill/>
        </p:spPr>
        <p:txBody>
          <a:bodyPr wrap="square" rtlCol="0">
            <a:spAutoFit/>
          </a:bodyPr>
          <a:lstStyle/>
          <a:p>
            <a:pPr algn="just"/>
            <a:r>
              <a:rPr lang="mt-MT" sz="2000" dirty="0" smtClean="0">
                <a:solidFill>
                  <a:srgbClr val="FF0000"/>
                </a:solidFill>
                <a:latin typeface="Britannic Bold" panose="020B0903060703020204" pitchFamily="34" charset="0"/>
              </a:rPr>
              <a:t>Social Science - an area of study dealing with human society:</a:t>
            </a:r>
          </a:p>
          <a:p>
            <a:pPr marL="342900" indent="-342900">
              <a:buFont typeface="+mj-lt"/>
              <a:buAutoNum type="arabicPeriod"/>
            </a:pPr>
            <a:r>
              <a:rPr lang="mt-MT" sz="2000" dirty="0" smtClean="0">
                <a:latin typeface="Britannic Bold" panose="020B0903060703020204" pitchFamily="34" charset="0"/>
              </a:rPr>
              <a:t>History</a:t>
            </a:r>
          </a:p>
          <a:p>
            <a:pPr marL="342900" indent="-342900">
              <a:buFont typeface="+mj-lt"/>
              <a:buAutoNum type="arabicPeriod"/>
            </a:pPr>
            <a:r>
              <a:rPr lang="mt-MT" sz="2000" dirty="0" smtClean="0">
                <a:latin typeface="Britannic Bold" panose="020B0903060703020204" pitchFamily="34" charset="0"/>
              </a:rPr>
              <a:t>Geography</a:t>
            </a:r>
          </a:p>
          <a:p>
            <a:pPr marL="342900" indent="-342900">
              <a:buFont typeface="+mj-lt"/>
              <a:buAutoNum type="arabicPeriod"/>
            </a:pPr>
            <a:r>
              <a:rPr lang="mt-MT" sz="2000" dirty="0" smtClean="0">
                <a:latin typeface="Britannic Bold" panose="020B0903060703020204" pitchFamily="34" charset="0"/>
              </a:rPr>
              <a:t>Economics</a:t>
            </a:r>
          </a:p>
          <a:p>
            <a:pPr marL="342900" indent="-342900">
              <a:buFont typeface="+mj-lt"/>
              <a:buAutoNum type="arabicPeriod"/>
            </a:pPr>
            <a:r>
              <a:rPr lang="mt-MT" sz="2000" dirty="0" smtClean="0">
                <a:latin typeface="Britannic Bold" panose="020B0903060703020204" pitchFamily="34" charset="0"/>
              </a:rPr>
              <a:t>Political Science</a:t>
            </a:r>
          </a:p>
          <a:p>
            <a:pPr marL="342900" indent="-342900">
              <a:buFont typeface="+mj-lt"/>
              <a:buAutoNum type="arabicPeriod"/>
            </a:pPr>
            <a:r>
              <a:rPr lang="mt-MT" sz="2000" dirty="0" smtClean="0">
                <a:latin typeface="Britannic Bold" panose="020B0903060703020204" pitchFamily="34" charset="0"/>
              </a:rPr>
              <a:t>Psychology</a:t>
            </a:r>
          </a:p>
          <a:p>
            <a:pPr marL="342900" indent="-342900">
              <a:buFont typeface="+mj-lt"/>
              <a:buAutoNum type="arabicPeriod"/>
            </a:pPr>
            <a:r>
              <a:rPr lang="mt-MT" sz="2000" dirty="0" smtClean="0">
                <a:latin typeface="Britannic Bold" panose="020B0903060703020204" pitchFamily="34" charset="0"/>
              </a:rPr>
              <a:t>Sociology</a:t>
            </a:r>
          </a:p>
          <a:p>
            <a:pPr marL="342900" indent="-342900">
              <a:buFont typeface="+mj-lt"/>
              <a:buAutoNum type="arabicPeriod"/>
            </a:pPr>
            <a:r>
              <a:rPr lang="mt-MT" sz="2000" dirty="0" smtClean="0">
                <a:latin typeface="Britannic Bold" panose="020B0903060703020204" pitchFamily="34" charset="0"/>
              </a:rPr>
              <a:t>Anthropology</a:t>
            </a:r>
          </a:p>
          <a:p>
            <a:endParaRPr lang="mt-MT" sz="2000" dirty="0">
              <a:latin typeface="Britannic Bold" panose="020B0903060703020204" pitchFamily="34" charset="0"/>
            </a:endParaRPr>
          </a:p>
          <a:p>
            <a:r>
              <a:rPr lang="mt-MT" sz="2000" dirty="0" smtClean="0">
                <a:solidFill>
                  <a:srgbClr val="FF0000"/>
                </a:solidFill>
                <a:latin typeface="Britannic Bold" panose="020B0903060703020204" pitchFamily="34" charset="0"/>
              </a:rPr>
              <a:t>The NEW Social Studies:</a:t>
            </a:r>
          </a:p>
          <a:p>
            <a:pPr marL="285750" indent="-285750">
              <a:buFont typeface="Arial" panose="020B0604020202020204" pitchFamily="34" charset="0"/>
              <a:buChar char="•"/>
            </a:pPr>
            <a:r>
              <a:rPr lang="mt-MT" sz="2000" dirty="0" smtClean="0">
                <a:latin typeface="Britannic Bold" panose="020B0903060703020204" pitchFamily="34" charset="0"/>
              </a:rPr>
              <a:t>Ethnic studies</a:t>
            </a:r>
          </a:p>
          <a:p>
            <a:pPr marL="285750" indent="-285750">
              <a:buFont typeface="Arial" panose="020B0604020202020204" pitchFamily="34" charset="0"/>
              <a:buChar char="•"/>
            </a:pPr>
            <a:r>
              <a:rPr lang="mt-MT" sz="2000" dirty="0" smtClean="0">
                <a:latin typeface="Britannic Bold" panose="020B0903060703020204" pitchFamily="34" charset="0"/>
              </a:rPr>
              <a:t>Criminology</a:t>
            </a:r>
          </a:p>
          <a:p>
            <a:pPr marL="285750" indent="-285750">
              <a:buFont typeface="Arial" panose="020B0604020202020204" pitchFamily="34" charset="0"/>
              <a:buChar char="•"/>
            </a:pPr>
            <a:r>
              <a:rPr lang="mt-MT" sz="2000" dirty="0" smtClean="0">
                <a:latin typeface="Britannic Bold" panose="020B0903060703020204" pitchFamily="34" charset="0"/>
              </a:rPr>
              <a:t>Labour/Industrial Relations</a:t>
            </a:r>
          </a:p>
          <a:p>
            <a:pPr marL="285750" indent="-285750">
              <a:buFont typeface="Arial" panose="020B0604020202020204" pitchFamily="34" charset="0"/>
              <a:buChar char="•"/>
            </a:pPr>
            <a:r>
              <a:rPr lang="mt-MT" sz="2000" dirty="0" smtClean="0">
                <a:latin typeface="Britannic Bold" panose="020B0903060703020204" pitchFamily="34" charset="0"/>
              </a:rPr>
              <a:t>Urban Studies</a:t>
            </a:r>
          </a:p>
          <a:p>
            <a:pPr marL="285750" indent="-285750">
              <a:buFont typeface="Arial" panose="020B0604020202020204" pitchFamily="34" charset="0"/>
              <a:buChar char="•"/>
            </a:pPr>
            <a:r>
              <a:rPr lang="mt-MT" sz="2000" dirty="0" smtClean="0">
                <a:latin typeface="Britannic Bold" panose="020B0903060703020204" pitchFamily="34" charset="0"/>
              </a:rPr>
              <a:t>International Studies</a:t>
            </a:r>
          </a:p>
          <a:p>
            <a:pPr marL="285750" indent="-285750">
              <a:buFont typeface="Arial" panose="020B0604020202020204" pitchFamily="34" charset="0"/>
              <a:buChar char="•"/>
            </a:pPr>
            <a:r>
              <a:rPr lang="mt-MT" sz="2000" dirty="0" smtClean="0">
                <a:latin typeface="Britannic Bold" panose="020B0903060703020204" pitchFamily="34" charset="0"/>
              </a:rPr>
              <a:t>Religious Studies</a:t>
            </a:r>
          </a:p>
          <a:p>
            <a:pPr marL="285750" indent="-285750">
              <a:buFont typeface="Arial" panose="020B0604020202020204" pitchFamily="34" charset="0"/>
              <a:buChar char="•"/>
            </a:pPr>
            <a:r>
              <a:rPr lang="mt-MT" sz="2000" dirty="0" smtClean="0">
                <a:latin typeface="Britannic Bold" panose="020B0903060703020204" pitchFamily="34" charset="0"/>
              </a:rPr>
              <a:t>Women’s Studies</a:t>
            </a:r>
            <a:endParaRPr lang="en-GB" sz="2000" dirty="0">
              <a:latin typeface="Britannic Bold" panose="020B0903060703020204" pitchFamily="34" charset="0"/>
            </a:endParaRPr>
          </a:p>
        </p:txBody>
      </p:sp>
      <p:sp>
        <p:nvSpPr>
          <p:cNvPr id="4" name="Rectangle 3"/>
          <p:cNvSpPr/>
          <p:nvPr/>
        </p:nvSpPr>
        <p:spPr>
          <a:xfrm>
            <a:off x="2935600" y="5725705"/>
            <a:ext cx="6110496" cy="1015663"/>
          </a:xfrm>
          <a:prstGeom prst="rect">
            <a:avLst/>
          </a:prstGeom>
          <a:solidFill>
            <a:schemeClr val="tx2">
              <a:lumMod val="20000"/>
              <a:lumOff val="80000"/>
            </a:schemeClr>
          </a:solidFill>
        </p:spPr>
        <p:txBody>
          <a:bodyPr wrap="square">
            <a:spAutoFit/>
          </a:bodyPr>
          <a:lstStyle/>
          <a:p>
            <a:pPr algn="just"/>
            <a:r>
              <a:rPr lang="mt-MT" sz="2000" dirty="0">
                <a:solidFill>
                  <a:srgbClr val="FF0000"/>
                </a:solidFill>
                <a:latin typeface="Britannic Bold" panose="020B0903060703020204" pitchFamily="34" charset="0"/>
              </a:rPr>
              <a:t>P</a:t>
            </a:r>
            <a:r>
              <a:rPr lang="en-US" sz="2000" dirty="0" err="1" smtClean="0">
                <a:solidFill>
                  <a:srgbClr val="FF0000"/>
                </a:solidFill>
                <a:latin typeface="Britannic Bold" panose="020B0903060703020204" pitchFamily="34" charset="0"/>
              </a:rPr>
              <a:t>hysical</a:t>
            </a:r>
            <a:r>
              <a:rPr lang="en-US" sz="2000" dirty="0" smtClean="0">
                <a:solidFill>
                  <a:srgbClr val="FF0000"/>
                </a:solidFill>
                <a:latin typeface="Britannic Bold" panose="020B0903060703020204" pitchFamily="34" charset="0"/>
              </a:rPr>
              <a:t> </a:t>
            </a:r>
            <a:r>
              <a:rPr lang="mt-MT" sz="2000" dirty="0">
                <a:solidFill>
                  <a:srgbClr val="FF0000"/>
                </a:solidFill>
                <a:latin typeface="Britannic Bold" panose="020B0903060703020204" pitchFamily="34" charset="0"/>
              </a:rPr>
              <a:t>S</a:t>
            </a:r>
            <a:r>
              <a:rPr lang="en-US" sz="2000" dirty="0" err="1" smtClean="0">
                <a:solidFill>
                  <a:srgbClr val="FF0000"/>
                </a:solidFill>
                <a:latin typeface="Britannic Bold" panose="020B0903060703020204" pitchFamily="34" charset="0"/>
              </a:rPr>
              <a:t>cience</a:t>
            </a:r>
            <a:r>
              <a:rPr lang="mt-MT" sz="2000" dirty="0">
                <a:latin typeface="Britannic Bold" panose="020B0903060703020204" pitchFamily="34" charset="0"/>
              </a:rPr>
              <a:t> </a:t>
            </a:r>
            <a:r>
              <a:rPr lang="mt-MT" sz="2000" dirty="0" smtClean="0">
                <a:latin typeface="Britannic Bold" panose="020B0903060703020204" pitchFamily="34" charset="0"/>
              </a:rPr>
              <a:t>-</a:t>
            </a:r>
            <a:r>
              <a:rPr lang="mt-MT" sz="2000" dirty="0">
                <a:latin typeface="Britannic Bold" panose="020B0903060703020204" pitchFamily="34" charset="0"/>
              </a:rPr>
              <a:t> </a:t>
            </a:r>
            <a:r>
              <a:rPr lang="mt-MT" sz="2000" dirty="0" smtClean="0">
                <a:latin typeface="Britannic Bold" panose="020B0903060703020204" pitchFamily="34" charset="0"/>
              </a:rPr>
              <a:t> </a:t>
            </a:r>
            <a:r>
              <a:rPr lang="en-US" sz="2000" dirty="0" smtClean="0">
                <a:latin typeface="Britannic Bold" panose="020B0903060703020204" pitchFamily="34" charset="0"/>
              </a:rPr>
              <a:t>the sciences concerned with the study of inanimate natural objects, including physics, chemistry, astronomy, and related subjects.</a:t>
            </a:r>
            <a:endParaRPr lang="en-GB" sz="2000" dirty="0">
              <a:latin typeface="Britannic Bold" panose="020B0903060703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600" y="3561556"/>
            <a:ext cx="2105025" cy="2171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599" y="44624"/>
            <a:ext cx="2105025" cy="15841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4682078"/>
            <a:ext cx="1688207" cy="9819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09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2663</TotalTime>
  <Words>1191</Words>
  <Application>Microsoft Office PowerPoint</Application>
  <PresentationFormat>On-screen Show (4:3)</PresentationFormat>
  <Paragraphs>188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Arial Black</vt:lpstr>
      <vt:lpstr>Britannic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Pace</dc:creator>
  <cp:lastModifiedBy>David Pace</cp:lastModifiedBy>
  <cp:revision>42</cp:revision>
  <dcterms:created xsi:type="dcterms:W3CDTF">2016-01-07T12:04:17Z</dcterms:created>
  <dcterms:modified xsi:type="dcterms:W3CDTF">2016-02-11T15:54:00Z</dcterms:modified>
</cp:coreProperties>
</file>